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306"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15E"/>
    <a:srgbClr val="009590"/>
    <a:srgbClr val="23BDB4"/>
    <a:srgbClr val="0F7D87"/>
    <a:srgbClr val="355105"/>
    <a:srgbClr val="4F6F18"/>
    <a:srgbClr val="B32017"/>
    <a:srgbClr val="890C04"/>
    <a:srgbClr val="FD9631"/>
    <a:srgbClr val="FDBA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52" autoAdjust="0"/>
    <p:restoredTop sz="94660"/>
  </p:normalViewPr>
  <p:slideViewPr>
    <p:cSldViewPr snapToGrid="0">
      <p:cViewPr varScale="1">
        <p:scale>
          <a:sx n="89" d="100"/>
          <a:sy n="89" d="100"/>
        </p:scale>
        <p:origin x="60" y="34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1B8C58-07EF-404D-B457-37886CF22D71}" type="datetimeFigureOut">
              <a:rPr lang="en-NZ" smtClean="0"/>
              <a:t>5/07/2019</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14EF88-E836-44B1-9C0B-F43CD65EDBC6}" type="slidenum">
              <a:rPr lang="en-NZ" smtClean="0"/>
              <a:t>‹#›</a:t>
            </a:fld>
            <a:endParaRPr lang="en-NZ"/>
          </a:p>
        </p:txBody>
      </p:sp>
    </p:spTree>
    <p:extLst>
      <p:ext uri="{BB962C8B-B14F-4D97-AF65-F5344CB8AC3E}">
        <p14:creationId xmlns:p14="http://schemas.microsoft.com/office/powerpoint/2010/main" val="1894259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0585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age - option 1">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89ADB720-CA3A-4E6E-BD31-5F519093928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47393" y="5797989"/>
            <a:ext cx="2824190" cy="1060011"/>
          </a:xfrm>
          <a:prstGeom prst="rect">
            <a:avLst/>
          </a:prstGeom>
        </p:spPr>
      </p:pic>
      <p:sp>
        <p:nvSpPr>
          <p:cNvPr id="14" name="Freeform: Shape 13">
            <a:extLst>
              <a:ext uri="{FF2B5EF4-FFF2-40B4-BE49-F238E27FC236}">
                <a16:creationId xmlns:a16="http://schemas.microsoft.com/office/drawing/2014/main" id="{C847C9EF-27B0-4526-8541-F138CC61FA16}"/>
              </a:ext>
            </a:extLst>
          </p:cNvPr>
          <p:cNvSpPr/>
          <p:nvPr userDrawn="1"/>
        </p:nvSpPr>
        <p:spPr>
          <a:xfrm>
            <a:off x="89451" y="3180522"/>
            <a:ext cx="1459698" cy="3677478"/>
          </a:xfrm>
          <a:custGeom>
            <a:avLst/>
            <a:gdLst>
              <a:gd name="connsiteX0" fmla="*/ 0 w 1459698"/>
              <a:gd name="connsiteY0" fmla="*/ 0 h 3677478"/>
              <a:gd name="connsiteX1" fmla="*/ 90204 w 1459698"/>
              <a:gd name="connsiteY1" fmla="*/ 0 h 3677478"/>
              <a:gd name="connsiteX2" fmla="*/ 79236 w 1459698"/>
              <a:gd name="connsiteY2" fmla="*/ 289415 h 3677478"/>
              <a:gd name="connsiteX3" fmla="*/ 1340547 w 1459698"/>
              <a:gd name="connsiteY3" fmla="*/ 3553986 h 3677478"/>
              <a:gd name="connsiteX4" fmla="*/ 1459698 w 1459698"/>
              <a:gd name="connsiteY4" fmla="*/ 3677478 h 3677478"/>
              <a:gd name="connsiteX5" fmla="*/ 0 w 1459698"/>
              <a:gd name="connsiteY5" fmla="*/ 3677478 h 3677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9698" h="3677478">
                <a:moveTo>
                  <a:pt x="0" y="0"/>
                </a:moveTo>
                <a:lnTo>
                  <a:pt x="90204" y="0"/>
                </a:lnTo>
                <a:lnTo>
                  <a:pt x="79236" y="289415"/>
                </a:lnTo>
                <a:cubicBezTo>
                  <a:pt x="79236" y="1546364"/>
                  <a:pt x="556873" y="2691753"/>
                  <a:pt x="1340547" y="3553986"/>
                </a:cubicBezTo>
                <a:lnTo>
                  <a:pt x="1459698" y="3677478"/>
                </a:lnTo>
                <a:lnTo>
                  <a:pt x="0" y="3677478"/>
                </a:lnTo>
                <a:close/>
              </a:path>
            </a:pathLst>
          </a:custGeom>
          <a:solidFill>
            <a:srgbClr val="00959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Placeholder 1"/>
          <p:cNvSpPr>
            <a:spLocks noGrp="1"/>
          </p:cNvSpPr>
          <p:nvPr>
            <p:ph type="title"/>
          </p:nvPr>
        </p:nvSpPr>
        <p:spPr>
          <a:xfrm>
            <a:off x="1460500" y="365125"/>
            <a:ext cx="9452665" cy="1325563"/>
          </a:xfrm>
          <a:prstGeom prst="rect">
            <a:avLst/>
          </a:prstGeom>
        </p:spPr>
        <p:txBody>
          <a:bodyPr vert="horz" lIns="91440" tIns="45720" rIns="91440" bIns="45720" rtlCol="0" anchor="ctr">
            <a:normAutofit/>
          </a:bodyPr>
          <a:lstStyle>
            <a:lvl1pPr>
              <a:defRPr>
                <a:solidFill>
                  <a:srgbClr val="009590"/>
                </a:solidFill>
              </a:defRPr>
            </a:lvl1pPr>
          </a:lstStyle>
          <a:p>
            <a:r>
              <a:rPr lang="en-US" dirty="0"/>
              <a:t>Click to edit Master title style</a:t>
            </a:r>
            <a:endParaRPr lang="en-NZ" dirty="0"/>
          </a:p>
        </p:txBody>
      </p:sp>
      <p:sp>
        <p:nvSpPr>
          <p:cNvPr id="12" name="Text Placeholder 11"/>
          <p:cNvSpPr>
            <a:spLocks noGrp="1"/>
          </p:cNvSpPr>
          <p:nvPr>
            <p:ph type="body" sz="quarter" idx="13"/>
          </p:nvPr>
        </p:nvSpPr>
        <p:spPr>
          <a:xfrm>
            <a:off x="1460500" y="1844530"/>
            <a:ext cx="9711083" cy="4089131"/>
          </a:xfrm>
        </p:spPr>
        <p:txBody>
          <a:bodyPr/>
          <a:lstStyle>
            <a:lvl1pPr>
              <a:buClr>
                <a:srgbClr val="009590"/>
              </a:buClr>
              <a:defRPr/>
            </a:lvl1pPr>
            <a:lvl2pPr>
              <a:buClr>
                <a:srgbClr val="009590"/>
              </a:buClr>
              <a:defRPr/>
            </a:lvl2pPr>
            <a:lvl3pPr>
              <a:buClr>
                <a:srgbClr val="009590"/>
              </a:buClr>
              <a:defRPr/>
            </a:lvl3pPr>
            <a:lvl4pPr>
              <a:buClr>
                <a:srgbClr val="009590"/>
              </a:buClr>
              <a:defRPr/>
            </a:lvl4pPr>
            <a:lvl5pPr>
              <a:buClr>
                <a:srgbClr val="009590"/>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
        <p:nvSpPr>
          <p:cNvPr id="6" name="Freeform: Shape 5">
            <a:extLst>
              <a:ext uri="{FF2B5EF4-FFF2-40B4-BE49-F238E27FC236}">
                <a16:creationId xmlns:a16="http://schemas.microsoft.com/office/drawing/2014/main" id="{693E701C-7C91-4145-9407-F959BA5C2CA5}"/>
              </a:ext>
            </a:extLst>
          </p:cNvPr>
          <p:cNvSpPr/>
          <p:nvPr userDrawn="1"/>
        </p:nvSpPr>
        <p:spPr>
          <a:xfrm>
            <a:off x="-1" y="0"/>
            <a:ext cx="1482444" cy="6858000"/>
          </a:xfrm>
          <a:custGeom>
            <a:avLst/>
            <a:gdLst>
              <a:gd name="connsiteX0" fmla="*/ 10712868 w 12192000"/>
              <a:gd name="connsiteY0" fmla="*/ 0 h 6858000"/>
              <a:gd name="connsiteX1" fmla="*/ 12192000 w 12192000"/>
              <a:gd name="connsiteY1" fmla="*/ 0 h 6858000"/>
              <a:gd name="connsiteX2" fmla="*/ 12192000 w 12192000"/>
              <a:gd name="connsiteY2" fmla="*/ 6858000 h 6858000"/>
              <a:gd name="connsiteX3" fmla="*/ 11171294 w 12192000"/>
              <a:gd name="connsiteY3" fmla="*/ 6858000 h 6858000"/>
              <a:gd name="connsiteX4" fmla="*/ 11185031 w 12192000"/>
              <a:gd name="connsiteY4" fmla="*/ 6836572 h 6858000"/>
              <a:gd name="connsiteX5" fmla="*/ 12046226 w 12192000"/>
              <a:gd name="connsiteY5" fmla="*/ 3752022 h 6858000"/>
              <a:gd name="connsiteX6" fmla="*/ 10864456 w 12192000"/>
              <a:gd name="connsiteY6" fmla="*/ 192898 h 6858000"/>
              <a:gd name="connsiteX7" fmla="*/ 0 w 12192000"/>
              <a:gd name="connsiteY7" fmla="*/ 0 h 6858000"/>
              <a:gd name="connsiteX8" fmla="*/ 1482444 w 12192000"/>
              <a:gd name="connsiteY8" fmla="*/ 0 h 6858000"/>
              <a:gd name="connsiteX9" fmla="*/ 1330857 w 12192000"/>
              <a:gd name="connsiteY9" fmla="*/ 192898 h 6858000"/>
              <a:gd name="connsiteX10" fmla="*/ 149086 w 12192000"/>
              <a:gd name="connsiteY10" fmla="*/ 3752022 h 6858000"/>
              <a:gd name="connsiteX11" fmla="*/ 1010281 w 12192000"/>
              <a:gd name="connsiteY11" fmla="*/ 6836572 h 6858000"/>
              <a:gd name="connsiteX12" fmla="*/ 1024018 w 12192000"/>
              <a:gd name="connsiteY12" fmla="*/ 6858000 h 6858000"/>
              <a:gd name="connsiteX13" fmla="*/ 0 w 12192000"/>
              <a:gd name="connsiteY13" fmla="*/ 6858000 h 6858000"/>
              <a:gd name="connsiteX0" fmla="*/ 10712868 w 12192000"/>
              <a:gd name="connsiteY0" fmla="*/ 0 h 6858000"/>
              <a:gd name="connsiteX1" fmla="*/ 12192000 w 12192000"/>
              <a:gd name="connsiteY1" fmla="*/ 6858000 h 6858000"/>
              <a:gd name="connsiteX2" fmla="*/ 11171294 w 12192000"/>
              <a:gd name="connsiteY2" fmla="*/ 6858000 h 6858000"/>
              <a:gd name="connsiteX3" fmla="*/ 11185031 w 12192000"/>
              <a:gd name="connsiteY3" fmla="*/ 6836572 h 6858000"/>
              <a:gd name="connsiteX4" fmla="*/ 12046226 w 12192000"/>
              <a:gd name="connsiteY4" fmla="*/ 3752022 h 6858000"/>
              <a:gd name="connsiteX5" fmla="*/ 10864456 w 12192000"/>
              <a:gd name="connsiteY5" fmla="*/ 192898 h 6858000"/>
              <a:gd name="connsiteX6" fmla="*/ 10712868 w 12192000"/>
              <a:gd name="connsiteY6" fmla="*/ 0 h 6858000"/>
              <a:gd name="connsiteX7" fmla="*/ 0 w 12192000"/>
              <a:gd name="connsiteY7" fmla="*/ 0 h 6858000"/>
              <a:gd name="connsiteX8" fmla="*/ 1482444 w 12192000"/>
              <a:gd name="connsiteY8" fmla="*/ 0 h 6858000"/>
              <a:gd name="connsiteX9" fmla="*/ 1330857 w 12192000"/>
              <a:gd name="connsiteY9" fmla="*/ 192898 h 6858000"/>
              <a:gd name="connsiteX10" fmla="*/ 149086 w 12192000"/>
              <a:gd name="connsiteY10" fmla="*/ 3752022 h 6858000"/>
              <a:gd name="connsiteX11" fmla="*/ 1010281 w 12192000"/>
              <a:gd name="connsiteY11" fmla="*/ 6836572 h 6858000"/>
              <a:gd name="connsiteX12" fmla="*/ 1024018 w 12192000"/>
              <a:gd name="connsiteY12" fmla="*/ 6858000 h 6858000"/>
              <a:gd name="connsiteX13" fmla="*/ 0 w 12192000"/>
              <a:gd name="connsiteY13" fmla="*/ 6858000 h 6858000"/>
              <a:gd name="connsiteX14" fmla="*/ 0 w 12192000"/>
              <a:gd name="connsiteY14" fmla="*/ 0 h 6858000"/>
              <a:gd name="connsiteX0" fmla="*/ 10864456 w 12192000"/>
              <a:gd name="connsiteY0" fmla="*/ 192898 h 6858000"/>
              <a:gd name="connsiteX1" fmla="*/ 12192000 w 12192000"/>
              <a:gd name="connsiteY1" fmla="*/ 6858000 h 6858000"/>
              <a:gd name="connsiteX2" fmla="*/ 11171294 w 12192000"/>
              <a:gd name="connsiteY2" fmla="*/ 6858000 h 6858000"/>
              <a:gd name="connsiteX3" fmla="*/ 11185031 w 12192000"/>
              <a:gd name="connsiteY3" fmla="*/ 6836572 h 6858000"/>
              <a:gd name="connsiteX4" fmla="*/ 12046226 w 12192000"/>
              <a:gd name="connsiteY4" fmla="*/ 3752022 h 6858000"/>
              <a:gd name="connsiteX5" fmla="*/ 10864456 w 12192000"/>
              <a:gd name="connsiteY5" fmla="*/ 192898 h 6858000"/>
              <a:gd name="connsiteX6" fmla="*/ 0 w 12192000"/>
              <a:gd name="connsiteY6" fmla="*/ 0 h 6858000"/>
              <a:gd name="connsiteX7" fmla="*/ 1482444 w 12192000"/>
              <a:gd name="connsiteY7" fmla="*/ 0 h 6858000"/>
              <a:gd name="connsiteX8" fmla="*/ 1330857 w 12192000"/>
              <a:gd name="connsiteY8" fmla="*/ 192898 h 6858000"/>
              <a:gd name="connsiteX9" fmla="*/ 149086 w 12192000"/>
              <a:gd name="connsiteY9" fmla="*/ 3752022 h 6858000"/>
              <a:gd name="connsiteX10" fmla="*/ 1010281 w 12192000"/>
              <a:gd name="connsiteY10" fmla="*/ 6836572 h 6858000"/>
              <a:gd name="connsiteX11" fmla="*/ 1024018 w 12192000"/>
              <a:gd name="connsiteY11" fmla="*/ 6858000 h 6858000"/>
              <a:gd name="connsiteX12" fmla="*/ 0 w 12192000"/>
              <a:gd name="connsiteY12" fmla="*/ 6858000 h 6858000"/>
              <a:gd name="connsiteX13" fmla="*/ 0 w 12192000"/>
              <a:gd name="connsiteY13" fmla="*/ 0 h 6858000"/>
              <a:gd name="connsiteX0" fmla="*/ 12046226 w 12256610"/>
              <a:gd name="connsiteY0" fmla="*/ 3752022 h 6858000"/>
              <a:gd name="connsiteX1" fmla="*/ 12192000 w 12256610"/>
              <a:gd name="connsiteY1" fmla="*/ 6858000 h 6858000"/>
              <a:gd name="connsiteX2" fmla="*/ 11171294 w 12256610"/>
              <a:gd name="connsiteY2" fmla="*/ 6858000 h 6858000"/>
              <a:gd name="connsiteX3" fmla="*/ 11185031 w 12256610"/>
              <a:gd name="connsiteY3" fmla="*/ 6836572 h 6858000"/>
              <a:gd name="connsiteX4" fmla="*/ 12046226 w 12256610"/>
              <a:gd name="connsiteY4" fmla="*/ 3752022 h 6858000"/>
              <a:gd name="connsiteX5" fmla="*/ 0 w 12256610"/>
              <a:gd name="connsiteY5" fmla="*/ 0 h 6858000"/>
              <a:gd name="connsiteX6" fmla="*/ 1482444 w 12256610"/>
              <a:gd name="connsiteY6" fmla="*/ 0 h 6858000"/>
              <a:gd name="connsiteX7" fmla="*/ 1330857 w 12256610"/>
              <a:gd name="connsiteY7" fmla="*/ 192898 h 6858000"/>
              <a:gd name="connsiteX8" fmla="*/ 149086 w 12256610"/>
              <a:gd name="connsiteY8" fmla="*/ 3752022 h 6858000"/>
              <a:gd name="connsiteX9" fmla="*/ 1010281 w 12256610"/>
              <a:gd name="connsiteY9" fmla="*/ 6836572 h 6858000"/>
              <a:gd name="connsiteX10" fmla="*/ 1024018 w 12256610"/>
              <a:gd name="connsiteY10" fmla="*/ 6858000 h 6858000"/>
              <a:gd name="connsiteX11" fmla="*/ 0 w 12256610"/>
              <a:gd name="connsiteY11" fmla="*/ 6858000 h 6858000"/>
              <a:gd name="connsiteX12" fmla="*/ 0 w 12256610"/>
              <a:gd name="connsiteY12" fmla="*/ 0 h 6858000"/>
              <a:gd name="connsiteX0" fmla="*/ 11185031 w 12192004"/>
              <a:gd name="connsiteY0" fmla="*/ 6836572 h 6858000"/>
              <a:gd name="connsiteX1" fmla="*/ 12192000 w 12192004"/>
              <a:gd name="connsiteY1" fmla="*/ 6858000 h 6858000"/>
              <a:gd name="connsiteX2" fmla="*/ 11171294 w 12192004"/>
              <a:gd name="connsiteY2" fmla="*/ 6858000 h 6858000"/>
              <a:gd name="connsiteX3" fmla="*/ 11185031 w 12192004"/>
              <a:gd name="connsiteY3" fmla="*/ 6836572 h 6858000"/>
              <a:gd name="connsiteX4" fmla="*/ 0 w 12192004"/>
              <a:gd name="connsiteY4" fmla="*/ 0 h 6858000"/>
              <a:gd name="connsiteX5" fmla="*/ 1482444 w 12192004"/>
              <a:gd name="connsiteY5" fmla="*/ 0 h 6858000"/>
              <a:gd name="connsiteX6" fmla="*/ 1330857 w 12192004"/>
              <a:gd name="connsiteY6" fmla="*/ 192898 h 6858000"/>
              <a:gd name="connsiteX7" fmla="*/ 149086 w 12192004"/>
              <a:gd name="connsiteY7" fmla="*/ 3752022 h 6858000"/>
              <a:gd name="connsiteX8" fmla="*/ 1010281 w 12192004"/>
              <a:gd name="connsiteY8" fmla="*/ 6836572 h 6858000"/>
              <a:gd name="connsiteX9" fmla="*/ 1024018 w 12192004"/>
              <a:gd name="connsiteY9" fmla="*/ 6858000 h 6858000"/>
              <a:gd name="connsiteX10" fmla="*/ 0 w 12192004"/>
              <a:gd name="connsiteY10" fmla="*/ 6858000 h 6858000"/>
              <a:gd name="connsiteX11" fmla="*/ 0 w 12192004"/>
              <a:gd name="connsiteY11" fmla="*/ 0 h 6858000"/>
              <a:gd name="connsiteX0" fmla="*/ 11185031 w 11185031"/>
              <a:gd name="connsiteY0" fmla="*/ 6836572 h 6858000"/>
              <a:gd name="connsiteX1" fmla="*/ 11171294 w 11185031"/>
              <a:gd name="connsiteY1" fmla="*/ 6858000 h 6858000"/>
              <a:gd name="connsiteX2" fmla="*/ 11185031 w 11185031"/>
              <a:gd name="connsiteY2" fmla="*/ 6836572 h 6858000"/>
              <a:gd name="connsiteX3" fmla="*/ 0 w 11185031"/>
              <a:gd name="connsiteY3" fmla="*/ 0 h 6858000"/>
              <a:gd name="connsiteX4" fmla="*/ 1482444 w 11185031"/>
              <a:gd name="connsiteY4" fmla="*/ 0 h 6858000"/>
              <a:gd name="connsiteX5" fmla="*/ 1330857 w 11185031"/>
              <a:gd name="connsiteY5" fmla="*/ 192898 h 6858000"/>
              <a:gd name="connsiteX6" fmla="*/ 149086 w 11185031"/>
              <a:gd name="connsiteY6" fmla="*/ 3752022 h 6858000"/>
              <a:gd name="connsiteX7" fmla="*/ 1010281 w 11185031"/>
              <a:gd name="connsiteY7" fmla="*/ 6836572 h 6858000"/>
              <a:gd name="connsiteX8" fmla="*/ 1024018 w 11185031"/>
              <a:gd name="connsiteY8" fmla="*/ 6858000 h 6858000"/>
              <a:gd name="connsiteX9" fmla="*/ 0 w 11185031"/>
              <a:gd name="connsiteY9" fmla="*/ 6858000 h 6858000"/>
              <a:gd name="connsiteX10" fmla="*/ 0 w 11185031"/>
              <a:gd name="connsiteY10" fmla="*/ 0 h 6858000"/>
              <a:gd name="connsiteX0" fmla="*/ 0 w 1482444"/>
              <a:gd name="connsiteY0" fmla="*/ 0 h 6858000"/>
              <a:gd name="connsiteX1" fmla="*/ 1482444 w 1482444"/>
              <a:gd name="connsiteY1" fmla="*/ 0 h 6858000"/>
              <a:gd name="connsiteX2" fmla="*/ 1330857 w 1482444"/>
              <a:gd name="connsiteY2" fmla="*/ 192898 h 6858000"/>
              <a:gd name="connsiteX3" fmla="*/ 149086 w 1482444"/>
              <a:gd name="connsiteY3" fmla="*/ 3752022 h 6858000"/>
              <a:gd name="connsiteX4" fmla="*/ 1010281 w 1482444"/>
              <a:gd name="connsiteY4" fmla="*/ 6836572 h 6858000"/>
              <a:gd name="connsiteX5" fmla="*/ 1024018 w 1482444"/>
              <a:gd name="connsiteY5" fmla="*/ 6858000 h 6858000"/>
              <a:gd name="connsiteX6" fmla="*/ 0 w 1482444"/>
              <a:gd name="connsiteY6" fmla="*/ 6858000 h 6858000"/>
              <a:gd name="connsiteX7" fmla="*/ 0 w 1482444"/>
              <a:gd name="connsiteY7"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82444" h="6858000">
                <a:moveTo>
                  <a:pt x="0" y="0"/>
                </a:moveTo>
                <a:lnTo>
                  <a:pt x="1482444" y="0"/>
                </a:lnTo>
                <a:lnTo>
                  <a:pt x="1330857" y="192898"/>
                </a:lnTo>
                <a:cubicBezTo>
                  <a:pt x="588629" y="1185373"/>
                  <a:pt x="149086" y="2417367"/>
                  <a:pt x="149086" y="3752022"/>
                </a:cubicBezTo>
                <a:cubicBezTo>
                  <a:pt x="149086" y="4881346"/>
                  <a:pt x="463788" y="5937166"/>
                  <a:pt x="1010281" y="6836572"/>
                </a:cubicBezTo>
                <a:lnTo>
                  <a:pt x="1024018" y="6858000"/>
                </a:lnTo>
                <a:lnTo>
                  <a:pt x="0" y="6858000"/>
                </a:lnTo>
                <a:lnTo>
                  <a:pt x="0" y="0"/>
                </a:lnTo>
                <a:close/>
              </a:path>
            </a:pathLst>
          </a:custGeom>
          <a:gradFill>
            <a:gsLst>
              <a:gs pos="0">
                <a:srgbClr val="009590"/>
              </a:gs>
              <a:gs pos="100000">
                <a:srgbClr val="00615E"/>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2400"/>
          </a:p>
        </p:txBody>
      </p:sp>
      <p:sp>
        <p:nvSpPr>
          <p:cNvPr id="15" name="Freeform: Shape 14">
            <a:extLst>
              <a:ext uri="{FF2B5EF4-FFF2-40B4-BE49-F238E27FC236}">
                <a16:creationId xmlns:a16="http://schemas.microsoft.com/office/drawing/2014/main" id="{CD4DA8F3-674B-4EDF-8682-792979E31A14}"/>
              </a:ext>
            </a:extLst>
          </p:cNvPr>
          <p:cNvSpPr/>
          <p:nvPr userDrawn="1"/>
        </p:nvSpPr>
        <p:spPr>
          <a:xfrm rot="10800000">
            <a:off x="10642851" y="5791"/>
            <a:ext cx="1459698" cy="3677478"/>
          </a:xfrm>
          <a:custGeom>
            <a:avLst/>
            <a:gdLst>
              <a:gd name="connsiteX0" fmla="*/ 0 w 1459698"/>
              <a:gd name="connsiteY0" fmla="*/ 0 h 3677478"/>
              <a:gd name="connsiteX1" fmla="*/ 90204 w 1459698"/>
              <a:gd name="connsiteY1" fmla="*/ 0 h 3677478"/>
              <a:gd name="connsiteX2" fmla="*/ 79236 w 1459698"/>
              <a:gd name="connsiteY2" fmla="*/ 289415 h 3677478"/>
              <a:gd name="connsiteX3" fmla="*/ 1340547 w 1459698"/>
              <a:gd name="connsiteY3" fmla="*/ 3553986 h 3677478"/>
              <a:gd name="connsiteX4" fmla="*/ 1459698 w 1459698"/>
              <a:gd name="connsiteY4" fmla="*/ 3677478 h 3677478"/>
              <a:gd name="connsiteX5" fmla="*/ 0 w 1459698"/>
              <a:gd name="connsiteY5" fmla="*/ 3677478 h 3677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9698" h="3677478">
                <a:moveTo>
                  <a:pt x="0" y="0"/>
                </a:moveTo>
                <a:lnTo>
                  <a:pt x="90204" y="0"/>
                </a:lnTo>
                <a:lnTo>
                  <a:pt x="79236" y="289415"/>
                </a:lnTo>
                <a:cubicBezTo>
                  <a:pt x="79236" y="1546364"/>
                  <a:pt x="556873" y="2691753"/>
                  <a:pt x="1340547" y="3553986"/>
                </a:cubicBezTo>
                <a:lnTo>
                  <a:pt x="1459698" y="3677478"/>
                </a:lnTo>
                <a:lnTo>
                  <a:pt x="0" y="3677478"/>
                </a:lnTo>
                <a:close/>
              </a:path>
            </a:pathLst>
          </a:custGeom>
          <a:solidFill>
            <a:srgbClr val="00959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6" name="Freeform: Shape 15">
            <a:extLst>
              <a:ext uri="{FF2B5EF4-FFF2-40B4-BE49-F238E27FC236}">
                <a16:creationId xmlns:a16="http://schemas.microsoft.com/office/drawing/2014/main" id="{9B3972EE-6C41-4560-BC1A-6FFE61908353}"/>
              </a:ext>
            </a:extLst>
          </p:cNvPr>
          <p:cNvSpPr/>
          <p:nvPr userDrawn="1"/>
        </p:nvSpPr>
        <p:spPr>
          <a:xfrm rot="10800000">
            <a:off x="10709556" y="0"/>
            <a:ext cx="1482444" cy="6858000"/>
          </a:xfrm>
          <a:custGeom>
            <a:avLst/>
            <a:gdLst>
              <a:gd name="connsiteX0" fmla="*/ 10712868 w 12192000"/>
              <a:gd name="connsiteY0" fmla="*/ 0 h 6858000"/>
              <a:gd name="connsiteX1" fmla="*/ 12192000 w 12192000"/>
              <a:gd name="connsiteY1" fmla="*/ 0 h 6858000"/>
              <a:gd name="connsiteX2" fmla="*/ 12192000 w 12192000"/>
              <a:gd name="connsiteY2" fmla="*/ 6858000 h 6858000"/>
              <a:gd name="connsiteX3" fmla="*/ 11171294 w 12192000"/>
              <a:gd name="connsiteY3" fmla="*/ 6858000 h 6858000"/>
              <a:gd name="connsiteX4" fmla="*/ 11185031 w 12192000"/>
              <a:gd name="connsiteY4" fmla="*/ 6836572 h 6858000"/>
              <a:gd name="connsiteX5" fmla="*/ 12046226 w 12192000"/>
              <a:gd name="connsiteY5" fmla="*/ 3752022 h 6858000"/>
              <a:gd name="connsiteX6" fmla="*/ 10864456 w 12192000"/>
              <a:gd name="connsiteY6" fmla="*/ 192898 h 6858000"/>
              <a:gd name="connsiteX7" fmla="*/ 0 w 12192000"/>
              <a:gd name="connsiteY7" fmla="*/ 0 h 6858000"/>
              <a:gd name="connsiteX8" fmla="*/ 1482444 w 12192000"/>
              <a:gd name="connsiteY8" fmla="*/ 0 h 6858000"/>
              <a:gd name="connsiteX9" fmla="*/ 1330857 w 12192000"/>
              <a:gd name="connsiteY9" fmla="*/ 192898 h 6858000"/>
              <a:gd name="connsiteX10" fmla="*/ 149086 w 12192000"/>
              <a:gd name="connsiteY10" fmla="*/ 3752022 h 6858000"/>
              <a:gd name="connsiteX11" fmla="*/ 1010281 w 12192000"/>
              <a:gd name="connsiteY11" fmla="*/ 6836572 h 6858000"/>
              <a:gd name="connsiteX12" fmla="*/ 1024018 w 12192000"/>
              <a:gd name="connsiteY12" fmla="*/ 6858000 h 6858000"/>
              <a:gd name="connsiteX13" fmla="*/ 0 w 12192000"/>
              <a:gd name="connsiteY13" fmla="*/ 6858000 h 6858000"/>
              <a:gd name="connsiteX0" fmla="*/ 10712868 w 12192000"/>
              <a:gd name="connsiteY0" fmla="*/ 0 h 6858000"/>
              <a:gd name="connsiteX1" fmla="*/ 12192000 w 12192000"/>
              <a:gd name="connsiteY1" fmla="*/ 6858000 h 6858000"/>
              <a:gd name="connsiteX2" fmla="*/ 11171294 w 12192000"/>
              <a:gd name="connsiteY2" fmla="*/ 6858000 h 6858000"/>
              <a:gd name="connsiteX3" fmla="*/ 11185031 w 12192000"/>
              <a:gd name="connsiteY3" fmla="*/ 6836572 h 6858000"/>
              <a:gd name="connsiteX4" fmla="*/ 12046226 w 12192000"/>
              <a:gd name="connsiteY4" fmla="*/ 3752022 h 6858000"/>
              <a:gd name="connsiteX5" fmla="*/ 10864456 w 12192000"/>
              <a:gd name="connsiteY5" fmla="*/ 192898 h 6858000"/>
              <a:gd name="connsiteX6" fmla="*/ 10712868 w 12192000"/>
              <a:gd name="connsiteY6" fmla="*/ 0 h 6858000"/>
              <a:gd name="connsiteX7" fmla="*/ 0 w 12192000"/>
              <a:gd name="connsiteY7" fmla="*/ 0 h 6858000"/>
              <a:gd name="connsiteX8" fmla="*/ 1482444 w 12192000"/>
              <a:gd name="connsiteY8" fmla="*/ 0 h 6858000"/>
              <a:gd name="connsiteX9" fmla="*/ 1330857 w 12192000"/>
              <a:gd name="connsiteY9" fmla="*/ 192898 h 6858000"/>
              <a:gd name="connsiteX10" fmla="*/ 149086 w 12192000"/>
              <a:gd name="connsiteY10" fmla="*/ 3752022 h 6858000"/>
              <a:gd name="connsiteX11" fmla="*/ 1010281 w 12192000"/>
              <a:gd name="connsiteY11" fmla="*/ 6836572 h 6858000"/>
              <a:gd name="connsiteX12" fmla="*/ 1024018 w 12192000"/>
              <a:gd name="connsiteY12" fmla="*/ 6858000 h 6858000"/>
              <a:gd name="connsiteX13" fmla="*/ 0 w 12192000"/>
              <a:gd name="connsiteY13" fmla="*/ 6858000 h 6858000"/>
              <a:gd name="connsiteX14" fmla="*/ 0 w 12192000"/>
              <a:gd name="connsiteY14" fmla="*/ 0 h 6858000"/>
              <a:gd name="connsiteX0" fmla="*/ 10864456 w 12192000"/>
              <a:gd name="connsiteY0" fmla="*/ 192898 h 6858000"/>
              <a:gd name="connsiteX1" fmla="*/ 12192000 w 12192000"/>
              <a:gd name="connsiteY1" fmla="*/ 6858000 h 6858000"/>
              <a:gd name="connsiteX2" fmla="*/ 11171294 w 12192000"/>
              <a:gd name="connsiteY2" fmla="*/ 6858000 h 6858000"/>
              <a:gd name="connsiteX3" fmla="*/ 11185031 w 12192000"/>
              <a:gd name="connsiteY3" fmla="*/ 6836572 h 6858000"/>
              <a:gd name="connsiteX4" fmla="*/ 12046226 w 12192000"/>
              <a:gd name="connsiteY4" fmla="*/ 3752022 h 6858000"/>
              <a:gd name="connsiteX5" fmla="*/ 10864456 w 12192000"/>
              <a:gd name="connsiteY5" fmla="*/ 192898 h 6858000"/>
              <a:gd name="connsiteX6" fmla="*/ 0 w 12192000"/>
              <a:gd name="connsiteY6" fmla="*/ 0 h 6858000"/>
              <a:gd name="connsiteX7" fmla="*/ 1482444 w 12192000"/>
              <a:gd name="connsiteY7" fmla="*/ 0 h 6858000"/>
              <a:gd name="connsiteX8" fmla="*/ 1330857 w 12192000"/>
              <a:gd name="connsiteY8" fmla="*/ 192898 h 6858000"/>
              <a:gd name="connsiteX9" fmla="*/ 149086 w 12192000"/>
              <a:gd name="connsiteY9" fmla="*/ 3752022 h 6858000"/>
              <a:gd name="connsiteX10" fmla="*/ 1010281 w 12192000"/>
              <a:gd name="connsiteY10" fmla="*/ 6836572 h 6858000"/>
              <a:gd name="connsiteX11" fmla="*/ 1024018 w 12192000"/>
              <a:gd name="connsiteY11" fmla="*/ 6858000 h 6858000"/>
              <a:gd name="connsiteX12" fmla="*/ 0 w 12192000"/>
              <a:gd name="connsiteY12" fmla="*/ 6858000 h 6858000"/>
              <a:gd name="connsiteX13" fmla="*/ 0 w 12192000"/>
              <a:gd name="connsiteY13" fmla="*/ 0 h 6858000"/>
              <a:gd name="connsiteX0" fmla="*/ 12046226 w 12256610"/>
              <a:gd name="connsiteY0" fmla="*/ 3752022 h 6858000"/>
              <a:gd name="connsiteX1" fmla="*/ 12192000 w 12256610"/>
              <a:gd name="connsiteY1" fmla="*/ 6858000 h 6858000"/>
              <a:gd name="connsiteX2" fmla="*/ 11171294 w 12256610"/>
              <a:gd name="connsiteY2" fmla="*/ 6858000 h 6858000"/>
              <a:gd name="connsiteX3" fmla="*/ 11185031 w 12256610"/>
              <a:gd name="connsiteY3" fmla="*/ 6836572 h 6858000"/>
              <a:gd name="connsiteX4" fmla="*/ 12046226 w 12256610"/>
              <a:gd name="connsiteY4" fmla="*/ 3752022 h 6858000"/>
              <a:gd name="connsiteX5" fmla="*/ 0 w 12256610"/>
              <a:gd name="connsiteY5" fmla="*/ 0 h 6858000"/>
              <a:gd name="connsiteX6" fmla="*/ 1482444 w 12256610"/>
              <a:gd name="connsiteY6" fmla="*/ 0 h 6858000"/>
              <a:gd name="connsiteX7" fmla="*/ 1330857 w 12256610"/>
              <a:gd name="connsiteY7" fmla="*/ 192898 h 6858000"/>
              <a:gd name="connsiteX8" fmla="*/ 149086 w 12256610"/>
              <a:gd name="connsiteY8" fmla="*/ 3752022 h 6858000"/>
              <a:gd name="connsiteX9" fmla="*/ 1010281 w 12256610"/>
              <a:gd name="connsiteY9" fmla="*/ 6836572 h 6858000"/>
              <a:gd name="connsiteX10" fmla="*/ 1024018 w 12256610"/>
              <a:gd name="connsiteY10" fmla="*/ 6858000 h 6858000"/>
              <a:gd name="connsiteX11" fmla="*/ 0 w 12256610"/>
              <a:gd name="connsiteY11" fmla="*/ 6858000 h 6858000"/>
              <a:gd name="connsiteX12" fmla="*/ 0 w 12256610"/>
              <a:gd name="connsiteY12" fmla="*/ 0 h 6858000"/>
              <a:gd name="connsiteX0" fmla="*/ 11185031 w 12192004"/>
              <a:gd name="connsiteY0" fmla="*/ 6836572 h 6858000"/>
              <a:gd name="connsiteX1" fmla="*/ 12192000 w 12192004"/>
              <a:gd name="connsiteY1" fmla="*/ 6858000 h 6858000"/>
              <a:gd name="connsiteX2" fmla="*/ 11171294 w 12192004"/>
              <a:gd name="connsiteY2" fmla="*/ 6858000 h 6858000"/>
              <a:gd name="connsiteX3" fmla="*/ 11185031 w 12192004"/>
              <a:gd name="connsiteY3" fmla="*/ 6836572 h 6858000"/>
              <a:gd name="connsiteX4" fmla="*/ 0 w 12192004"/>
              <a:gd name="connsiteY4" fmla="*/ 0 h 6858000"/>
              <a:gd name="connsiteX5" fmla="*/ 1482444 w 12192004"/>
              <a:gd name="connsiteY5" fmla="*/ 0 h 6858000"/>
              <a:gd name="connsiteX6" fmla="*/ 1330857 w 12192004"/>
              <a:gd name="connsiteY6" fmla="*/ 192898 h 6858000"/>
              <a:gd name="connsiteX7" fmla="*/ 149086 w 12192004"/>
              <a:gd name="connsiteY7" fmla="*/ 3752022 h 6858000"/>
              <a:gd name="connsiteX8" fmla="*/ 1010281 w 12192004"/>
              <a:gd name="connsiteY8" fmla="*/ 6836572 h 6858000"/>
              <a:gd name="connsiteX9" fmla="*/ 1024018 w 12192004"/>
              <a:gd name="connsiteY9" fmla="*/ 6858000 h 6858000"/>
              <a:gd name="connsiteX10" fmla="*/ 0 w 12192004"/>
              <a:gd name="connsiteY10" fmla="*/ 6858000 h 6858000"/>
              <a:gd name="connsiteX11" fmla="*/ 0 w 12192004"/>
              <a:gd name="connsiteY11" fmla="*/ 0 h 6858000"/>
              <a:gd name="connsiteX0" fmla="*/ 11185031 w 11185031"/>
              <a:gd name="connsiteY0" fmla="*/ 6836572 h 6858000"/>
              <a:gd name="connsiteX1" fmla="*/ 11171294 w 11185031"/>
              <a:gd name="connsiteY1" fmla="*/ 6858000 h 6858000"/>
              <a:gd name="connsiteX2" fmla="*/ 11185031 w 11185031"/>
              <a:gd name="connsiteY2" fmla="*/ 6836572 h 6858000"/>
              <a:gd name="connsiteX3" fmla="*/ 0 w 11185031"/>
              <a:gd name="connsiteY3" fmla="*/ 0 h 6858000"/>
              <a:gd name="connsiteX4" fmla="*/ 1482444 w 11185031"/>
              <a:gd name="connsiteY4" fmla="*/ 0 h 6858000"/>
              <a:gd name="connsiteX5" fmla="*/ 1330857 w 11185031"/>
              <a:gd name="connsiteY5" fmla="*/ 192898 h 6858000"/>
              <a:gd name="connsiteX6" fmla="*/ 149086 w 11185031"/>
              <a:gd name="connsiteY6" fmla="*/ 3752022 h 6858000"/>
              <a:gd name="connsiteX7" fmla="*/ 1010281 w 11185031"/>
              <a:gd name="connsiteY7" fmla="*/ 6836572 h 6858000"/>
              <a:gd name="connsiteX8" fmla="*/ 1024018 w 11185031"/>
              <a:gd name="connsiteY8" fmla="*/ 6858000 h 6858000"/>
              <a:gd name="connsiteX9" fmla="*/ 0 w 11185031"/>
              <a:gd name="connsiteY9" fmla="*/ 6858000 h 6858000"/>
              <a:gd name="connsiteX10" fmla="*/ 0 w 11185031"/>
              <a:gd name="connsiteY10" fmla="*/ 0 h 6858000"/>
              <a:gd name="connsiteX0" fmla="*/ 0 w 1482444"/>
              <a:gd name="connsiteY0" fmla="*/ 0 h 6858000"/>
              <a:gd name="connsiteX1" fmla="*/ 1482444 w 1482444"/>
              <a:gd name="connsiteY1" fmla="*/ 0 h 6858000"/>
              <a:gd name="connsiteX2" fmla="*/ 1330857 w 1482444"/>
              <a:gd name="connsiteY2" fmla="*/ 192898 h 6858000"/>
              <a:gd name="connsiteX3" fmla="*/ 149086 w 1482444"/>
              <a:gd name="connsiteY3" fmla="*/ 3752022 h 6858000"/>
              <a:gd name="connsiteX4" fmla="*/ 1010281 w 1482444"/>
              <a:gd name="connsiteY4" fmla="*/ 6836572 h 6858000"/>
              <a:gd name="connsiteX5" fmla="*/ 1024018 w 1482444"/>
              <a:gd name="connsiteY5" fmla="*/ 6858000 h 6858000"/>
              <a:gd name="connsiteX6" fmla="*/ 0 w 1482444"/>
              <a:gd name="connsiteY6" fmla="*/ 6858000 h 6858000"/>
              <a:gd name="connsiteX7" fmla="*/ 0 w 1482444"/>
              <a:gd name="connsiteY7"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82444" h="6858000">
                <a:moveTo>
                  <a:pt x="0" y="0"/>
                </a:moveTo>
                <a:lnTo>
                  <a:pt x="1482444" y="0"/>
                </a:lnTo>
                <a:lnTo>
                  <a:pt x="1330857" y="192898"/>
                </a:lnTo>
                <a:cubicBezTo>
                  <a:pt x="588629" y="1185373"/>
                  <a:pt x="149086" y="2417367"/>
                  <a:pt x="149086" y="3752022"/>
                </a:cubicBezTo>
                <a:cubicBezTo>
                  <a:pt x="149086" y="4881346"/>
                  <a:pt x="463788" y="5937166"/>
                  <a:pt x="1010281" y="6836572"/>
                </a:cubicBezTo>
                <a:lnTo>
                  <a:pt x="1024018" y="6858000"/>
                </a:lnTo>
                <a:lnTo>
                  <a:pt x="0" y="6858000"/>
                </a:lnTo>
                <a:lnTo>
                  <a:pt x="0" y="0"/>
                </a:lnTo>
                <a:close/>
              </a:path>
            </a:pathLst>
          </a:custGeom>
          <a:gradFill>
            <a:gsLst>
              <a:gs pos="0">
                <a:srgbClr val="009590"/>
              </a:gs>
              <a:gs pos="100000">
                <a:srgbClr val="00615E"/>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2400"/>
          </a:p>
        </p:txBody>
      </p:sp>
    </p:spTree>
    <p:extLst>
      <p:ext uri="{BB962C8B-B14F-4D97-AF65-F5344CB8AC3E}">
        <p14:creationId xmlns:p14="http://schemas.microsoft.com/office/powerpoint/2010/main" val="2031366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age - option 2">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01F8EF3A-F2F5-40CD-8098-175DD9E2B4D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67810" y="5797989"/>
            <a:ext cx="2824190" cy="1060011"/>
          </a:xfrm>
          <a:prstGeom prst="rect">
            <a:avLst/>
          </a:prstGeom>
        </p:spPr>
      </p:pic>
      <p:sp>
        <p:nvSpPr>
          <p:cNvPr id="21" name="Freeform: Shape 20">
            <a:extLst>
              <a:ext uri="{FF2B5EF4-FFF2-40B4-BE49-F238E27FC236}">
                <a16:creationId xmlns:a16="http://schemas.microsoft.com/office/drawing/2014/main" id="{DBA8B912-F566-44B7-B93A-EF4883CBC7FC}"/>
              </a:ext>
            </a:extLst>
          </p:cNvPr>
          <p:cNvSpPr/>
          <p:nvPr userDrawn="1"/>
        </p:nvSpPr>
        <p:spPr>
          <a:xfrm>
            <a:off x="0" y="0"/>
            <a:ext cx="12192000" cy="2544571"/>
          </a:xfrm>
          <a:custGeom>
            <a:avLst/>
            <a:gdLst>
              <a:gd name="connsiteX0" fmla="*/ 0 w 12192000"/>
              <a:gd name="connsiteY0" fmla="*/ 0 h 2544571"/>
              <a:gd name="connsiteX1" fmla="*/ 12192000 w 12192000"/>
              <a:gd name="connsiteY1" fmla="*/ 0 h 2544571"/>
              <a:gd name="connsiteX2" fmla="*/ 12192000 w 12192000"/>
              <a:gd name="connsiteY2" fmla="*/ 2544571 h 2544571"/>
              <a:gd name="connsiteX3" fmla="*/ 11896777 w 12192000"/>
              <a:gd name="connsiteY3" fmla="*/ 2355307 h 2544571"/>
              <a:gd name="connsiteX4" fmla="*/ 4057166 w 12192000"/>
              <a:gd name="connsiteY4" fmla="*/ 166518 h 2544571"/>
              <a:gd name="connsiteX5" fmla="*/ 278759 w 12192000"/>
              <a:gd name="connsiteY5" fmla="*/ 642495 h 2544571"/>
              <a:gd name="connsiteX6" fmla="*/ 0 w 12192000"/>
              <a:gd name="connsiteY6" fmla="*/ 717928 h 2544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2544571">
                <a:moveTo>
                  <a:pt x="0" y="0"/>
                </a:moveTo>
                <a:lnTo>
                  <a:pt x="12192000" y="0"/>
                </a:lnTo>
                <a:lnTo>
                  <a:pt x="12192000" y="2544571"/>
                </a:lnTo>
                <a:lnTo>
                  <a:pt x="11896777" y="2355307"/>
                </a:lnTo>
                <a:cubicBezTo>
                  <a:pt x="9610871" y="966357"/>
                  <a:pt x="6927424" y="166518"/>
                  <a:pt x="4057166" y="166518"/>
                </a:cubicBezTo>
                <a:cubicBezTo>
                  <a:pt x="2752503" y="166518"/>
                  <a:pt x="1486437" y="331774"/>
                  <a:pt x="278759" y="642495"/>
                </a:cubicBezTo>
                <a:lnTo>
                  <a:pt x="0" y="717928"/>
                </a:lnTo>
                <a:close/>
              </a:path>
            </a:pathLst>
          </a:custGeom>
          <a:solidFill>
            <a:srgbClr val="00959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Placeholder 1"/>
          <p:cNvSpPr>
            <a:spLocks noGrp="1"/>
          </p:cNvSpPr>
          <p:nvPr>
            <p:ph type="title"/>
          </p:nvPr>
        </p:nvSpPr>
        <p:spPr>
          <a:xfrm>
            <a:off x="595796" y="740694"/>
            <a:ext cx="9452665" cy="1325563"/>
          </a:xfrm>
          <a:prstGeom prst="rect">
            <a:avLst/>
          </a:prstGeom>
        </p:spPr>
        <p:txBody>
          <a:bodyPr vert="horz" lIns="91440" tIns="45720" rIns="91440" bIns="45720" rtlCol="0" anchor="ctr">
            <a:normAutofit/>
          </a:bodyPr>
          <a:lstStyle>
            <a:lvl1pPr>
              <a:defRPr>
                <a:solidFill>
                  <a:srgbClr val="009590"/>
                </a:solidFill>
              </a:defRPr>
            </a:lvl1pPr>
          </a:lstStyle>
          <a:p>
            <a:r>
              <a:rPr lang="en-US" dirty="0"/>
              <a:t>Click to edit Master title style</a:t>
            </a:r>
            <a:endParaRPr lang="en-NZ" dirty="0"/>
          </a:p>
        </p:txBody>
      </p:sp>
      <p:sp>
        <p:nvSpPr>
          <p:cNvPr id="12" name="Text Placeholder 11"/>
          <p:cNvSpPr>
            <a:spLocks noGrp="1"/>
          </p:cNvSpPr>
          <p:nvPr>
            <p:ph type="body" sz="quarter" idx="13"/>
          </p:nvPr>
        </p:nvSpPr>
        <p:spPr>
          <a:xfrm>
            <a:off x="595796" y="2220099"/>
            <a:ext cx="9711083" cy="4089131"/>
          </a:xfrm>
        </p:spPr>
        <p:txBody>
          <a:bodyPr/>
          <a:lstStyle>
            <a:lvl1pPr>
              <a:buClr>
                <a:srgbClr val="009590"/>
              </a:buClr>
              <a:defRPr/>
            </a:lvl1pPr>
            <a:lvl2pPr>
              <a:buClr>
                <a:srgbClr val="009590"/>
              </a:buClr>
              <a:defRPr/>
            </a:lvl2pPr>
            <a:lvl3pPr>
              <a:buClr>
                <a:srgbClr val="009590"/>
              </a:buClr>
              <a:defRPr/>
            </a:lvl3pPr>
            <a:lvl4pPr>
              <a:buClr>
                <a:srgbClr val="009590"/>
              </a:buClr>
              <a:defRPr/>
            </a:lvl4pPr>
            <a:lvl5pPr>
              <a:buClr>
                <a:srgbClr val="009590"/>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
        <p:nvSpPr>
          <p:cNvPr id="20" name="Freeform: Shape 19">
            <a:extLst>
              <a:ext uri="{FF2B5EF4-FFF2-40B4-BE49-F238E27FC236}">
                <a16:creationId xmlns:a16="http://schemas.microsoft.com/office/drawing/2014/main" id="{8F8283A5-F641-419B-9EA4-507F7E1F561E}"/>
              </a:ext>
            </a:extLst>
          </p:cNvPr>
          <p:cNvSpPr/>
          <p:nvPr userDrawn="1"/>
        </p:nvSpPr>
        <p:spPr>
          <a:xfrm>
            <a:off x="0" y="0"/>
            <a:ext cx="12192000" cy="2235188"/>
          </a:xfrm>
          <a:custGeom>
            <a:avLst/>
            <a:gdLst>
              <a:gd name="connsiteX0" fmla="*/ 0 w 12192000"/>
              <a:gd name="connsiteY0" fmla="*/ 0 h 2235188"/>
              <a:gd name="connsiteX1" fmla="*/ 12192000 w 12192000"/>
              <a:gd name="connsiteY1" fmla="*/ 0 h 2235188"/>
              <a:gd name="connsiteX2" fmla="*/ 12192000 w 12192000"/>
              <a:gd name="connsiteY2" fmla="*/ 2235188 h 2235188"/>
              <a:gd name="connsiteX3" fmla="*/ 11907295 w 12192000"/>
              <a:gd name="connsiteY3" fmla="*/ 2066870 h 2235188"/>
              <a:gd name="connsiteX4" fmla="*/ 4381843 w 12192000"/>
              <a:gd name="connsiteY4" fmla="*/ 63812 h 2235188"/>
              <a:gd name="connsiteX5" fmla="*/ 242905 w 12192000"/>
              <a:gd name="connsiteY5" fmla="*/ 637350 h 2235188"/>
              <a:gd name="connsiteX6" fmla="*/ 0 w 12192000"/>
              <a:gd name="connsiteY6" fmla="*/ 709607 h 2235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2235188">
                <a:moveTo>
                  <a:pt x="0" y="0"/>
                </a:moveTo>
                <a:lnTo>
                  <a:pt x="12192000" y="0"/>
                </a:lnTo>
                <a:lnTo>
                  <a:pt x="12192000" y="2235188"/>
                </a:lnTo>
                <a:lnTo>
                  <a:pt x="11907295" y="2066870"/>
                </a:lnTo>
                <a:cubicBezTo>
                  <a:pt x="9691213" y="792591"/>
                  <a:pt x="7121636" y="63812"/>
                  <a:pt x="4381843" y="63812"/>
                </a:cubicBezTo>
                <a:cubicBezTo>
                  <a:pt x="2946714" y="63812"/>
                  <a:pt x="1558287" y="263771"/>
                  <a:pt x="242905" y="637350"/>
                </a:cubicBezTo>
                <a:lnTo>
                  <a:pt x="0" y="709607"/>
                </a:lnTo>
                <a:close/>
              </a:path>
            </a:pathLst>
          </a:custGeom>
          <a:gradFill>
            <a:gsLst>
              <a:gs pos="0">
                <a:srgbClr val="009590"/>
              </a:gs>
              <a:gs pos="100000">
                <a:srgbClr val="00615E"/>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1722618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page option 1">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042A093-6586-4790-864A-5A1E3C8DE72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85113" y="212792"/>
            <a:ext cx="5406887" cy="2029382"/>
          </a:xfrm>
          <a:prstGeom prst="rect">
            <a:avLst/>
          </a:prstGeom>
        </p:spPr>
      </p:pic>
      <p:sp>
        <p:nvSpPr>
          <p:cNvPr id="25" name="Freeform: Shape 24">
            <a:extLst>
              <a:ext uri="{FF2B5EF4-FFF2-40B4-BE49-F238E27FC236}">
                <a16:creationId xmlns:a16="http://schemas.microsoft.com/office/drawing/2014/main" id="{7172D5C1-7580-4A44-979F-CD13105D7393}"/>
              </a:ext>
            </a:extLst>
          </p:cNvPr>
          <p:cNvSpPr/>
          <p:nvPr userDrawn="1"/>
        </p:nvSpPr>
        <p:spPr>
          <a:xfrm>
            <a:off x="0" y="0"/>
            <a:ext cx="10043555" cy="6858000"/>
          </a:xfrm>
          <a:custGeom>
            <a:avLst/>
            <a:gdLst>
              <a:gd name="connsiteX0" fmla="*/ 0 w 10043555"/>
              <a:gd name="connsiteY0" fmla="*/ 0 h 6858000"/>
              <a:gd name="connsiteX1" fmla="*/ 3491709 w 10043555"/>
              <a:gd name="connsiteY1" fmla="*/ 0 h 6858000"/>
              <a:gd name="connsiteX2" fmla="*/ 3759870 w 10043555"/>
              <a:gd name="connsiteY2" fmla="*/ 66319 h 6858000"/>
              <a:gd name="connsiteX3" fmla="*/ 10020357 w 10043555"/>
              <a:gd name="connsiteY3" fmla="*/ 6728109 h 6858000"/>
              <a:gd name="connsiteX4" fmla="*/ 10043555 w 10043555"/>
              <a:gd name="connsiteY4" fmla="*/ 6858000 h 6858000"/>
              <a:gd name="connsiteX5" fmla="*/ 0 w 100435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43555" h="6858000">
                <a:moveTo>
                  <a:pt x="0" y="0"/>
                </a:moveTo>
                <a:lnTo>
                  <a:pt x="3491709" y="0"/>
                </a:lnTo>
                <a:lnTo>
                  <a:pt x="3759870" y="66319"/>
                </a:lnTo>
                <a:cubicBezTo>
                  <a:pt x="6914293" y="919944"/>
                  <a:pt x="9359587" y="3499006"/>
                  <a:pt x="10020357" y="6728109"/>
                </a:cubicBezTo>
                <a:lnTo>
                  <a:pt x="10043555" y="6858000"/>
                </a:lnTo>
                <a:lnTo>
                  <a:pt x="0" y="6858000"/>
                </a:lnTo>
                <a:close/>
              </a:path>
            </a:pathLst>
          </a:custGeom>
          <a:solidFill>
            <a:srgbClr val="00959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4800"/>
          </a:p>
        </p:txBody>
      </p:sp>
      <p:sp>
        <p:nvSpPr>
          <p:cNvPr id="23" name="Freeform: Shape 22">
            <a:extLst>
              <a:ext uri="{FF2B5EF4-FFF2-40B4-BE49-F238E27FC236}">
                <a16:creationId xmlns:a16="http://schemas.microsoft.com/office/drawing/2014/main" id="{8E4104C5-42B1-4446-ACE0-FC1595576168}"/>
              </a:ext>
            </a:extLst>
          </p:cNvPr>
          <p:cNvSpPr/>
          <p:nvPr userDrawn="1"/>
        </p:nvSpPr>
        <p:spPr>
          <a:xfrm>
            <a:off x="0" y="0"/>
            <a:ext cx="9556539" cy="6858000"/>
          </a:xfrm>
          <a:custGeom>
            <a:avLst/>
            <a:gdLst>
              <a:gd name="connsiteX0" fmla="*/ 0 w 9556539"/>
              <a:gd name="connsiteY0" fmla="*/ 0 h 6858000"/>
              <a:gd name="connsiteX1" fmla="*/ 3004693 w 9556539"/>
              <a:gd name="connsiteY1" fmla="*/ 0 h 6858000"/>
              <a:gd name="connsiteX2" fmla="*/ 3272854 w 9556539"/>
              <a:gd name="connsiteY2" fmla="*/ 66319 h 6858000"/>
              <a:gd name="connsiteX3" fmla="*/ 9533341 w 9556539"/>
              <a:gd name="connsiteY3" fmla="*/ 6728109 h 6858000"/>
              <a:gd name="connsiteX4" fmla="*/ 9556539 w 9556539"/>
              <a:gd name="connsiteY4" fmla="*/ 6858000 h 6858000"/>
              <a:gd name="connsiteX5" fmla="*/ 0 w 9556539"/>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56539" h="6858000">
                <a:moveTo>
                  <a:pt x="0" y="0"/>
                </a:moveTo>
                <a:lnTo>
                  <a:pt x="3004693" y="0"/>
                </a:lnTo>
                <a:lnTo>
                  <a:pt x="3272854" y="66319"/>
                </a:lnTo>
                <a:cubicBezTo>
                  <a:pt x="6427277" y="919944"/>
                  <a:pt x="8872571" y="3499006"/>
                  <a:pt x="9533341" y="6728109"/>
                </a:cubicBezTo>
                <a:lnTo>
                  <a:pt x="9556539" y="6858000"/>
                </a:lnTo>
                <a:lnTo>
                  <a:pt x="0" y="6858000"/>
                </a:lnTo>
                <a:close/>
              </a:path>
            </a:pathLst>
          </a:custGeom>
          <a:gradFill>
            <a:gsLst>
              <a:gs pos="0">
                <a:srgbClr val="009590"/>
              </a:gs>
              <a:gs pos="100000">
                <a:srgbClr val="00615E"/>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4800" dirty="0"/>
          </a:p>
        </p:txBody>
      </p:sp>
      <p:sp>
        <p:nvSpPr>
          <p:cNvPr id="2" name="Title 1"/>
          <p:cNvSpPr>
            <a:spLocks noGrp="1"/>
          </p:cNvSpPr>
          <p:nvPr>
            <p:ph type="title"/>
          </p:nvPr>
        </p:nvSpPr>
        <p:spPr>
          <a:xfrm>
            <a:off x="749300" y="2454965"/>
            <a:ext cx="7122491" cy="1804920"/>
          </a:xfrm>
        </p:spPr>
        <p:txBody>
          <a:bodyPr anchor="b"/>
          <a:lstStyle>
            <a:lvl1pPr>
              <a:defRPr>
                <a:solidFill>
                  <a:schemeClr val="bg1"/>
                </a:solidFill>
              </a:defRPr>
            </a:lvl1pPr>
          </a:lstStyle>
          <a:p>
            <a:r>
              <a:rPr lang="en-US" dirty="0"/>
              <a:t>Click to edit Master title style</a:t>
            </a:r>
            <a:endParaRPr lang="en-NZ" dirty="0"/>
          </a:p>
        </p:txBody>
      </p:sp>
      <p:sp>
        <p:nvSpPr>
          <p:cNvPr id="6" name="Subtitle 2"/>
          <p:cNvSpPr>
            <a:spLocks noGrp="1"/>
          </p:cNvSpPr>
          <p:nvPr>
            <p:ph type="subTitle" idx="1"/>
          </p:nvPr>
        </p:nvSpPr>
        <p:spPr>
          <a:xfrm>
            <a:off x="749300" y="4259885"/>
            <a:ext cx="7122491" cy="6016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NZ" dirty="0"/>
          </a:p>
        </p:txBody>
      </p:sp>
      <p:pic>
        <p:nvPicPr>
          <p:cNvPr id="27" name="Picture 26">
            <a:extLst>
              <a:ext uri="{FF2B5EF4-FFF2-40B4-BE49-F238E27FC236}">
                <a16:creationId xmlns:a16="http://schemas.microsoft.com/office/drawing/2014/main" id="{50913B79-3983-4CD6-A517-217A95506FB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35966" y="5446643"/>
            <a:ext cx="1102756" cy="993912"/>
          </a:xfrm>
          <a:prstGeom prst="rect">
            <a:avLst/>
          </a:prstGeom>
        </p:spPr>
      </p:pic>
      <p:sp>
        <p:nvSpPr>
          <p:cNvPr id="30" name="TextBox 29">
            <a:extLst>
              <a:ext uri="{FF2B5EF4-FFF2-40B4-BE49-F238E27FC236}">
                <a16:creationId xmlns:a16="http://schemas.microsoft.com/office/drawing/2014/main" id="{11C0F0B2-466E-4A38-B64F-E5A78B58AF95}"/>
              </a:ext>
            </a:extLst>
          </p:cNvPr>
          <p:cNvSpPr txBox="1"/>
          <p:nvPr userDrawn="1"/>
        </p:nvSpPr>
        <p:spPr>
          <a:xfrm>
            <a:off x="749300" y="5809076"/>
            <a:ext cx="4944782" cy="584775"/>
          </a:xfrm>
          <a:prstGeom prst="rect">
            <a:avLst/>
          </a:prstGeom>
          <a:noFill/>
        </p:spPr>
        <p:txBody>
          <a:bodyPr wrap="square" rtlCol="0">
            <a:spAutoFit/>
          </a:bodyPr>
          <a:lstStyle/>
          <a:p>
            <a:r>
              <a:rPr lang="en-NZ" sz="1600" dirty="0" err="1">
                <a:solidFill>
                  <a:schemeClr val="bg1"/>
                </a:solidFill>
              </a:rPr>
              <a:t>Taupua</a:t>
            </a:r>
            <a:r>
              <a:rPr lang="en-NZ" sz="1600" dirty="0">
                <a:solidFill>
                  <a:schemeClr val="bg1"/>
                </a:solidFill>
              </a:rPr>
              <a:t> </a:t>
            </a:r>
            <a:r>
              <a:rPr lang="en-NZ" sz="1600" dirty="0" err="1">
                <a:solidFill>
                  <a:schemeClr val="bg1"/>
                </a:solidFill>
              </a:rPr>
              <a:t>Waiora</a:t>
            </a:r>
            <a:r>
              <a:rPr lang="en-NZ" sz="1600" dirty="0">
                <a:solidFill>
                  <a:schemeClr val="bg1"/>
                </a:solidFill>
              </a:rPr>
              <a:t> Research Centre is part of the </a:t>
            </a:r>
            <a:br>
              <a:rPr lang="en-NZ" sz="1600" dirty="0">
                <a:solidFill>
                  <a:schemeClr val="bg1"/>
                </a:solidFill>
              </a:rPr>
            </a:br>
            <a:r>
              <a:rPr lang="en-NZ" sz="1600" dirty="0">
                <a:solidFill>
                  <a:schemeClr val="bg1"/>
                </a:solidFill>
              </a:rPr>
              <a:t>AUT Public Health and Mental Health Research Institute.</a:t>
            </a:r>
          </a:p>
        </p:txBody>
      </p:sp>
    </p:spTree>
    <p:extLst>
      <p:ext uri="{BB962C8B-B14F-4D97-AF65-F5344CB8AC3E}">
        <p14:creationId xmlns:p14="http://schemas.microsoft.com/office/powerpoint/2010/main" val="1817296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page - option 2">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C99A99F-D2A5-4AB0-A22B-36E3C645195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18249"/>
            <a:ext cx="5406887" cy="2029382"/>
          </a:xfrm>
          <a:prstGeom prst="rect">
            <a:avLst/>
          </a:prstGeom>
        </p:spPr>
      </p:pic>
      <p:sp>
        <p:nvSpPr>
          <p:cNvPr id="25" name="Freeform: Shape 24">
            <a:extLst>
              <a:ext uri="{FF2B5EF4-FFF2-40B4-BE49-F238E27FC236}">
                <a16:creationId xmlns:a16="http://schemas.microsoft.com/office/drawing/2014/main" id="{7172D5C1-7580-4A44-979F-CD13105D7393}"/>
              </a:ext>
            </a:extLst>
          </p:cNvPr>
          <p:cNvSpPr/>
          <p:nvPr userDrawn="1"/>
        </p:nvSpPr>
        <p:spPr>
          <a:xfrm flipH="1">
            <a:off x="2148445" y="0"/>
            <a:ext cx="10043555" cy="6858000"/>
          </a:xfrm>
          <a:custGeom>
            <a:avLst/>
            <a:gdLst>
              <a:gd name="connsiteX0" fmla="*/ 0 w 10043555"/>
              <a:gd name="connsiteY0" fmla="*/ 0 h 6858000"/>
              <a:gd name="connsiteX1" fmla="*/ 3491709 w 10043555"/>
              <a:gd name="connsiteY1" fmla="*/ 0 h 6858000"/>
              <a:gd name="connsiteX2" fmla="*/ 3759870 w 10043555"/>
              <a:gd name="connsiteY2" fmla="*/ 66319 h 6858000"/>
              <a:gd name="connsiteX3" fmla="*/ 10020357 w 10043555"/>
              <a:gd name="connsiteY3" fmla="*/ 6728109 h 6858000"/>
              <a:gd name="connsiteX4" fmla="*/ 10043555 w 10043555"/>
              <a:gd name="connsiteY4" fmla="*/ 6858000 h 6858000"/>
              <a:gd name="connsiteX5" fmla="*/ 0 w 100435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43555" h="6858000">
                <a:moveTo>
                  <a:pt x="0" y="0"/>
                </a:moveTo>
                <a:lnTo>
                  <a:pt x="3491709" y="0"/>
                </a:lnTo>
                <a:lnTo>
                  <a:pt x="3759870" y="66319"/>
                </a:lnTo>
                <a:cubicBezTo>
                  <a:pt x="6914293" y="919944"/>
                  <a:pt x="9359587" y="3499006"/>
                  <a:pt x="10020357" y="6728109"/>
                </a:cubicBezTo>
                <a:lnTo>
                  <a:pt x="10043555" y="6858000"/>
                </a:lnTo>
                <a:lnTo>
                  <a:pt x="0" y="6858000"/>
                </a:lnTo>
                <a:close/>
              </a:path>
            </a:pathLst>
          </a:custGeom>
          <a:solidFill>
            <a:srgbClr val="00959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4800"/>
          </a:p>
        </p:txBody>
      </p:sp>
      <p:sp>
        <p:nvSpPr>
          <p:cNvPr id="23" name="Freeform: Shape 22">
            <a:extLst>
              <a:ext uri="{FF2B5EF4-FFF2-40B4-BE49-F238E27FC236}">
                <a16:creationId xmlns:a16="http://schemas.microsoft.com/office/drawing/2014/main" id="{8E4104C5-42B1-4446-ACE0-FC1595576168}"/>
              </a:ext>
            </a:extLst>
          </p:cNvPr>
          <p:cNvSpPr/>
          <p:nvPr userDrawn="1"/>
        </p:nvSpPr>
        <p:spPr>
          <a:xfrm flipH="1">
            <a:off x="2635461" y="0"/>
            <a:ext cx="9556539" cy="6858000"/>
          </a:xfrm>
          <a:custGeom>
            <a:avLst/>
            <a:gdLst>
              <a:gd name="connsiteX0" fmla="*/ 0 w 9556539"/>
              <a:gd name="connsiteY0" fmla="*/ 0 h 6858000"/>
              <a:gd name="connsiteX1" fmla="*/ 3004693 w 9556539"/>
              <a:gd name="connsiteY1" fmla="*/ 0 h 6858000"/>
              <a:gd name="connsiteX2" fmla="*/ 3272854 w 9556539"/>
              <a:gd name="connsiteY2" fmla="*/ 66319 h 6858000"/>
              <a:gd name="connsiteX3" fmla="*/ 9533341 w 9556539"/>
              <a:gd name="connsiteY3" fmla="*/ 6728109 h 6858000"/>
              <a:gd name="connsiteX4" fmla="*/ 9556539 w 9556539"/>
              <a:gd name="connsiteY4" fmla="*/ 6858000 h 6858000"/>
              <a:gd name="connsiteX5" fmla="*/ 0 w 9556539"/>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56539" h="6858000">
                <a:moveTo>
                  <a:pt x="0" y="0"/>
                </a:moveTo>
                <a:lnTo>
                  <a:pt x="3004693" y="0"/>
                </a:lnTo>
                <a:lnTo>
                  <a:pt x="3272854" y="66319"/>
                </a:lnTo>
                <a:cubicBezTo>
                  <a:pt x="6427277" y="919944"/>
                  <a:pt x="8872571" y="3499006"/>
                  <a:pt x="9533341" y="6728109"/>
                </a:cubicBezTo>
                <a:lnTo>
                  <a:pt x="9556539" y="6858000"/>
                </a:lnTo>
                <a:lnTo>
                  <a:pt x="0" y="6858000"/>
                </a:lnTo>
                <a:close/>
              </a:path>
            </a:pathLst>
          </a:custGeom>
          <a:gradFill>
            <a:gsLst>
              <a:gs pos="0">
                <a:srgbClr val="009590"/>
              </a:gs>
              <a:gs pos="100000">
                <a:srgbClr val="00615E"/>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4800" dirty="0"/>
          </a:p>
        </p:txBody>
      </p:sp>
      <p:sp>
        <p:nvSpPr>
          <p:cNvPr id="2" name="Title 1"/>
          <p:cNvSpPr>
            <a:spLocks noGrp="1"/>
          </p:cNvSpPr>
          <p:nvPr>
            <p:ph type="title"/>
          </p:nvPr>
        </p:nvSpPr>
        <p:spPr>
          <a:xfrm>
            <a:off x="4456595" y="2454965"/>
            <a:ext cx="7122491" cy="1804920"/>
          </a:xfrm>
        </p:spPr>
        <p:txBody>
          <a:bodyPr anchor="b"/>
          <a:lstStyle>
            <a:lvl1pPr algn="r">
              <a:defRPr>
                <a:solidFill>
                  <a:schemeClr val="bg1"/>
                </a:solidFill>
              </a:defRPr>
            </a:lvl1pPr>
          </a:lstStyle>
          <a:p>
            <a:r>
              <a:rPr lang="en-US" dirty="0"/>
              <a:t>Click to edit Master title style</a:t>
            </a:r>
            <a:endParaRPr lang="en-NZ" dirty="0"/>
          </a:p>
        </p:txBody>
      </p:sp>
      <p:sp>
        <p:nvSpPr>
          <p:cNvPr id="6" name="Subtitle 2"/>
          <p:cNvSpPr>
            <a:spLocks noGrp="1"/>
          </p:cNvSpPr>
          <p:nvPr>
            <p:ph type="subTitle" idx="1"/>
          </p:nvPr>
        </p:nvSpPr>
        <p:spPr>
          <a:xfrm>
            <a:off x="4456595" y="4259885"/>
            <a:ext cx="7122491" cy="601662"/>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NZ" dirty="0"/>
          </a:p>
        </p:txBody>
      </p:sp>
      <p:pic>
        <p:nvPicPr>
          <p:cNvPr id="27" name="Picture 26">
            <a:extLst>
              <a:ext uri="{FF2B5EF4-FFF2-40B4-BE49-F238E27FC236}">
                <a16:creationId xmlns:a16="http://schemas.microsoft.com/office/drawing/2014/main" id="{50913B79-3983-4CD6-A517-217A95506FB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7992" y="5446643"/>
            <a:ext cx="1102756" cy="993912"/>
          </a:xfrm>
          <a:prstGeom prst="rect">
            <a:avLst/>
          </a:prstGeom>
        </p:spPr>
      </p:pic>
      <p:sp>
        <p:nvSpPr>
          <p:cNvPr id="5" name="TextBox 4">
            <a:extLst>
              <a:ext uri="{FF2B5EF4-FFF2-40B4-BE49-F238E27FC236}">
                <a16:creationId xmlns:a16="http://schemas.microsoft.com/office/drawing/2014/main" id="{A6898692-49AB-4FB0-8AFA-C14687C41F67}"/>
              </a:ext>
            </a:extLst>
          </p:cNvPr>
          <p:cNvSpPr txBox="1"/>
          <p:nvPr userDrawn="1"/>
        </p:nvSpPr>
        <p:spPr>
          <a:xfrm>
            <a:off x="6634304" y="5772417"/>
            <a:ext cx="4944782" cy="584775"/>
          </a:xfrm>
          <a:prstGeom prst="rect">
            <a:avLst/>
          </a:prstGeom>
          <a:noFill/>
        </p:spPr>
        <p:txBody>
          <a:bodyPr wrap="square" rtlCol="0">
            <a:spAutoFit/>
          </a:bodyPr>
          <a:lstStyle/>
          <a:p>
            <a:pPr algn="r"/>
            <a:r>
              <a:rPr lang="en-NZ" sz="1600" dirty="0" err="1">
                <a:solidFill>
                  <a:schemeClr val="bg1"/>
                </a:solidFill>
              </a:rPr>
              <a:t>Taupau</a:t>
            </a:r>
            <a:r>
              <a:rPr lang="en-NZ" sz="1600" dirty="0">
                <a:solidFill>
                  <a:schemeClr val="bg1"/>
                </a:solidFill>
              </a:rPr>
              <a:t> </a:t>
            </a:r>
            <a:r>
              <a:rPr lang="en-NZ" sz="1600" dirty="0" err="1">
                <a:solidFill>
                  <a:schemeClr val="bg1"/>
                </a:solidFill>
              </a:rPr>
              <a:t>Waiora</a:t>
            </a:r>
            <a:r>
              <a:rPr lang="en-NZ" sz="1600" dirty="0">
                <a:solidFill>
                  <a:schemeClr val="bg1"/>
                </a:solidFill>
              </a:rPr>
              <a:t> Research Centre is part of the </a:t>
            </a:r>
            <a:br>
              <a:rPr lang="en-NZ" sz="1600" dirty="0">
                <a:solidFill>
                  <a:schemeClr val="bg1"/>
                </a:solidFill>
              </a:rPr>
            </a:br>
            <a:r>
              <a:rPr lang="en-NZ" sz="1600" dirty="0">
                <a:solidFill>
                  <a:schemeClr val="bg1"/>
                </a:solidFill>
              </a:rPr>
              <a:t>AUT Public Health and Mental Health Research Institute.</a:t>
            </a:r>
          </a:p>
        </p:txBody>
      </p:sp>
    </p:spTree>
    <p:extLst>
      <p:ext uri="{BB962C8B-B14F-4D97-AF65-F5344CB8AC3E}">
        <p14:creationId xmlns:p14="http://schemas.microsoft.com/office/powerpoint/2010/main" val="10832430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NZ"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Tree>
    <p:extLst>
      <p:ext uri="{BB962C8B-B14F-4D97-AF65-F5344CB8AC3E}">
        <p14:creationId xmlns:p14="http://schemas.microsoft.com/office/powerpoint/2010/main" val="3093605729"/>
      </p:ext>
    </p:extLst>
  </p:cSld>
  <p:clrMap bg1="lt1" tx1="dk1" bg2="lt2" tx2="dk2" accent1="accent1" accent2="accent2" accent3="accent3" accent4="accent4" accent5="accent5" accent6="accent6" hlink="hlink" folHlink="folHlink"/>
  <p:sldLayoutIdLst>
    <p:sldLayoutId id="2147483671" r:id="rId1"/>
    <p:sldLayoutId id="2147483649" r:id="rId2"/>
    <p:sldLayoutId id="2147483682" r:id="rId3"/>
    <p:sldLayoutId id="2147483680" r:id="rId4"/>
    <p:sldLayoutId id="2147483681" r:id="rId5"/>
  </p:sldLayoutIdLst>
  <p:txStyles>
    <p:titleStyle>
      <a:lvl1pPr algn="l" defTabSz="914400" rtl="0" eaLnBrk="1" latinLnBrk="0" hangingPunct="1">
        <a:lnSpc>
          <a:spcPct val="90000"/>
        </a:lnSpc>
        <a:spcBef>
          <a:spcPct val="0"/>
        </a:spcBef>
        <a:buNone/>
        <a:defRPr sz="4400" b="1" kern="1200">
          <a:solidFill>
            <a:schemeClr val="tx1"/>
          </a:solidFill>
          <a:latin typeface="Calibri" panose="020F05020202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aut.zoom.us/j/3584221357"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5216E7-1D91-4F84-9630-3FEE7111C654}"/>
              </a:ext>
            </a:extLst>
          </p:cNvPr>
          <p:cNvSpPr>
            <a:spLocks noGrp="1"/>
          </p:cNvSpPr>
          <p:nvPr>
            <p:ph type="title"/>
          </p:nvPr>
        </p:nvSpPr>
        <p:spPr>
          <a:xfrm>
            <a:off x="5325035" y="186267"/>
            <a:ext cx="6407155" cy="2519281"/>
          </a:xfrm>
        </p:spPr>
        <p:txBody>
          <a:bodyPr>
            <a:normAutofit fontScale="90000"/>
          </a:bodyPr>
          <a:lstStyle/>
          <a:p>
            <a:r>
              <a:rPr lang="mi-NZ" sz="5400" dirty="0" err="1">
                <a:solidFill>
                  <a:schemeClr val="tx1"/>
                </a:solidFill>
                <a:latin typeface="Aldhabi" panose="01000000000000000000" pitchFamily="2" charset="-78"/>
                <a:cs typeface="Aldhabi" panose="01000000000000000000" pitchFamily="2" charset="-78"/>
              </a:rPr>
              <a:t>Briefing</a:t>
            </a:r>
            <a:r>
              <a:rPr lang="mi-NZ" sz="5400" dirty="0">
                <a:solidFill>
                  <a:schemeClr val="tx1"/>
                </a:solidFill>
                <a:latin typeface="Aldhabi" panose="01000000000000000000" pitchFamily="2" charset="-78"/>
                <a:cs typeface="Aldhabi" panose="01000000000000000000" pitchFamily="2" charset="-78"/>
              </a:rPr>
              <a:t> </a:t>
            </a:r>
            <a:r>
              <a:rPr lang="mi-NZ" sz="5400" dirty="0" err="1">
                <a:solidFill>
                  <a:schemeClr val="tx1"/>
                </a:solidFill>
                <a:latin typeface="Aldhabi" panose="01000000000000000000" pitchFamily="2" charset="-78"/>
                <a:cs typeface="Aldhabi" panose="01000000000000000000" pitchFamily="2" charset="-78"/>
              </a:rPr>
              <a:t>on</a:t>
            </a:r>
            <a:r>
              <a:rPr lang="mi-NZ" sz="5400" dirty="0">
                <a:solidFill>
                  <a:schemeClr val="tx1"/>
                </a:solidFill>
                <a:latin typeface="Aldhabi" panose="01000000000000000000" pitchFamily="2" charset="-78"/>
                <a:cs typeface="Aldhabi" panose="01000000000000000000" pitchFamily="2" charset="-78"/>
              </a:rPr>
              <a:t>: </a:t>
            </a:r>
            <a:br>
              <a:rPr lang="mi-NZ" sz="5400" dirty="0">
                <a:solidFill>
                  <a:schemeClr val="tx1"/>
                </a:solidFill>
                <a:latin typeface="Aldhabi" panose="01000000000000000000" pitchFamily="2" charset="-78"/>
                <a:cs typeface="Aldhabi" panose="01000000000000000000" pitchFamily="2" charset="-78"/>
              </a:rPr>
            </a:br>
            <a:r>
              <a:rPr lang="mi-NZ" sz="6000" dirty="0">
                <a:solidFill>
                  <a:schemeClr val="tx1"/>
                </a:solidFill>
                <a:latin typeface="Aldhabi" panose="01000000000000000000" pitchFamily="2" charset="-78"/>
                <a:cs typeface="Aldhabi" panose="01000000000000000000" pitchFamily="2" charset="-78"/>
              </a:rPr>
              <a:t>Waitangi </a:t>
            </a:r>
            <a:r>
              <a:rPr lang="mi-NZ" sz="6000" dirty="0" err="1">
                <a:solidFill>
                  <a:schemeClr val="tx1"/>
                </a:solidFill>
                <a:latin typeface="Aldhabi" panose="01000000000000000000" pitchFamily="2" charset="-78"/>
                <a:cs typeface="Aldhabi" panose="01000000000000000000" pitchFamily="2" charset="-78"/>
              </a:rPr>
              <a:t>Tribunal</a:t>
            </a:r>
            <a:r>
              <a:rPr lang="mi-NZ" sz="6000" dirty="0">
                <a:solidFill>
                  <a:schemeClr val="tx1"/>
                </a:solidFill>
                <a:latin typeface="Aldhabi" panose="01000000000000000000" pitchFamily="2" charset="-78"/>
                <a:cs typeface="Aldhabi" panose="01000000000000000000" pitchFamily="2" charset="-78"/>
              </a:rPr>
              <a:t> </a:t>
            </a:r>
            <a:br>
              <a:rPr lang="mi-NZ" sz="5400" dirty="0">
                <a:solidFill>
                  <a:schemeClr val="tx1"/>
                </a:solidFill>
                <a:latin typeface="Aldhabi" panose="01000000000000000000" pitchFamily="2" charset="-78"/>
                <a:cs typeface="Aldhabi" panose="01000000000000000000" pitchFamily="2" charset="-78"/>
              </a:rPr>
            </a:br>
            <a:r>
              <a:rPr lang="mi-NZ" sz="5400" dirty="0" err="1">
                <a:solidFill>
                  <a:schemeClr val="tx1"/>
                </a:solidFill>
                <a:latin typeface="Aldhabi" panose="01000000000000000000" pitchFamily="2" charset="-78"/>
                <a:cs typeface="Aldhabi" panose="01000000000000000000" pitchFamily="2" charset="-78"/>
              </a:rPr>
              <a:t>health</a:t>
            </a:r>
            <a:r>
              <a:rPr lang="mi-NZ" sz="5400" dirty="0">
                <a:solidFill>
                  <a:schemeClr val="tx1"/>
                </a:solidFill>
                <a:latin typeface="Aldhabi" panose="01000000000000000000" pitchFamily="2" charset="-78"/>
                <a:cs typeface="Aldhabi" panose="01000000000000000000" pitchFamily="2" charset="-78"/>
              </a:rPr>
              <a:t> kaupapa </a:t>
            </a:r>
            <a:r>
              <a:rPr lang="mi-NZ" sz="5400" dirty="0" err="1">
                <a:solidFill>
                  <a:schemeClr val="tx1"/>
                </a:solidFill>
                <a:latin typeface="Aldhabi" panose="01000000000000000000" pitchFamily="2" charset="-78"/>
                <a:cs typeface="Aldhabi" panose="01000000000000000000" pitchFamily="2" charset="-78"/>
              </a:rPr>
              <a:t>report</a:t>
            </a:r>
            <a:r>
              <a:rPr lang="mi-NZ" sz="5400" dirty="0">
                <a:solidFill>
                  <a:schemeClr val="tx1"/>
                </a:solidFill>
                <a:latin typeface="Aldhabi" panose="01000000000000000000" pitchFamily="2" charset="-78"/>
                <a:cs typeface="Aldhabi" panose="01000000000000000000" pitchFamily="2" charset="-78"/>
              </a:rPr>
              <a:t> – </a:t>
            </a:r>
            <a:br>
              <a:rPr lang="mi-NZ" sz="5400" dirty="0">
                <a:solidFill>
                  <a:schemeClr val="tx1"/>
                </a:solidFill>
                <a:latin typeface="Aldhabi" panose="01000000000000000000" pitchFamily="2" charset="-78"/>
                <a:cs typeface="Aldhabi" panose="01000000000000000000" pitchFamily="2" charset="-78"/>
              </a:rPr>
            </a:br>
            <a:r>
              <a:rPr lang="mi-NZ" sz="5400" dirty="0">
                <a:solidFill>
                  <a:schemeClr val="tx1"/>
                </a:solidFill>
                <a:latin typeface="Aldhabi" panose="01000000000000000000" pitchFamily="2" charset="-78"/>
                <a:cs typeface="Aldhabi" panose="01000000000000000000" pitchFamily="2" charset="-78"/>
              </a:rPr>
              <a:t>WAI 2575 (</a:t>
            </a:r>
            <a:r>
              <a:rPr lang="mi-NZ" sz="5400" dirty="0" err="1">
                <a:solidFill>
                  <a:schemeClr val="tx1"/>
                </a:solidFill>
                <a:latin typeface="Aldhabi" panose="01000000000000000000" pitchFamily="2" charset="-78"/>
                <a:cs typeface="Aldhabi" panose="01000000000000000000" pitchFamily="2" charset="-78"/>
              </a:rPr>
              <a:t>stage</a:t>
            </a:r>
            <a:r>
              <a:rPr lang="mi-NZ" sz="5400" dirty="0">
                <a:solidFill>
                  <a:schemeClr val="tx1"/>
                </a:solidFill>
                <a:latin typeface="Aldhabi" panose="01000000000000000000" pitchFamily="2" charset="-78"/>
                <a:cs typeface="Aldhabi" panose="01000000000000000000" pitchFamily="2" charset="-78"/>
              </a:rPr>
              <a:t> one)</a:t>
            </a:r>
            <a:endParaRPr lang="en-NZ" sz="5400" dirty="0">
              <a:solidFill>
                <a:schemeClr val="tx1"/>
              </a:solidFill>
              <a:latin typeface="Aldhabi" panose="01000000000000000000" pitchFamily="2" charset="-78"/>
              <a:cs typeface="Aldhabi" panose="01000000000000000000" pitchFamily="2" charset="-78"/>
            </a:endParaRPr>
          </a:p>
        </p:txBody>
      </p:sp>
      <p:sp>
        <p:nvSpPr>
          <p:cNvPr id="5" name="Subtitle 4">
            <a:extLst>
              <a:ext uri="{FF2B5EF4-FFF2-40B4-BE49-F238E27FC236}">
                <a16:creationId xmlns:a16="http://schemas.microsoft.com/office/drawing/2014/main" id="{0D35BD1D-9D1E-4513-B86C-0541FB69A08F}"/>
              </a:ext>
            </a:extLst>
          </p:cNvPr>
          <p:cNvSpPr>
            <a:spLocks noGrp="1"/>
          </p:cNvSpPr>
          <p:nvPr>
            <p:ph type="subTitle" idx="1"/>
          </p:nvPr>
        </p:nvSpPr>
        <p:spPr>
          <a:xfrm>
            <a:off x="4512833" y="2705548"/>
            <a:ext cx="7679168" cy="3966185"/>
          </a:xfrm>
        </p:spPr>
        <p:txBody>
          <a:bodyPr>
            <a:normAutofit/>
          </a:bodyPr>
          <a:lstStyle/>
          <a:p>
            <a:pPr algn="l">
              <a:lnSpc>
                <a:spcPct val="120000"/>
              </a:lnSpc>
            </a:pPr>
            <a:r>
              <a:rPr lang="mi-NZ" sz="1800" b="1" dirty="0" err="1"/>
              <a:t>Arguably</a:t>
            </a:r>
            <a:r>
              <a:rPr lang="mi-NZ" sz="1800" b="1" dirty="0"/>
              <a:t> this </a:t>
            </a:r>
            <a:r>
              <a:rPr lang="mi-NZ" sz="1800" b="1" dirty="0" err="1"/>
              <a:t>report</a:t>
            </a:r>
            <a:r>
              <a:rPr lang="mi-NZ" sz="1800" b="1" dirty="0"/>
              <a:t> </a:t>
            </a:r>
            <a:r>
              <a:rPr lang="mi-NZ" sz="1800" b="1" dirty="0" err="1"/>
              <a:t>is</a:t>
            </a:r>
            <a:r>
              <a:rPr lang="mi-NZ" sz="1800" b="1" dirty="0"/>
              <a:t> </a:t>
            </a:r>
            <a:r>
              <a:rPr lang="mi-NZ" sz="1800" b="1" dirty="0" err="1"/>
              <a:t>the</a:t>
            </a:r>
            <a:r>
              <a:rPr lang="mi-NZ" sz="1800" b="1" dirty="0"/>
              <a:t> </a:t>
            </a:r>
            <a:r>
              <a:rPr lang="mi-NZ" sz="1800" b="1" dirty="0" err="1"/>
              <a:t>most</a:t>
            </a:r>
            <a:r>
              <a:rPr lang="mi-NZ" sz="1800" b="1" dirty="0"/>
              <a:t> </a:t>
            </a:r>
            <a:r>
              <a:rPr lang="mi-NZ" sz="1800" b="1" dirty="0" err="1"/>
              <a:t>important</a:t>
            </a:r>
            <a:r>
              <a:rPr lang="mi-NZ" sz="1800" b="1" dirty="0"/>
              <a:t> </a:t>
            </a:r>
            <a:r>
              <a:rPr lang="mi-NZ" sz="1800" b="1" dirty="0" err="1"/>
              <a:t>report</a:t>
            </a:r>
            <a:r>
              <a:rPr lang="mi-NZ" sz="1800" b="1" dirty="0"/>
              <a:t> </a:t>
            </a:r>
            <a:r>
              <a:rPr lang="mi-NZ" sz="1800" b="1" dirty="0" err="1"/>
              <a:t>on</a:t>
            </a:r>
            <a:r>
              <a:rPr lang="mi-NZ" sz="1800" b="1" dirty="0"/>
              <a:t> Māori </a:t>
            </a:r>
            <a:r>
              <a:rPr lang="mi-NZ" sz="1800" b="1" dirty="0" err="1"/>
              <a:t>health</a:t>
            </a:r>
            <a:r>
              <a:rPr lang="mi-NZ" sz="1800" b="1" dirty="0"/>
              <a:t> </a:t>
            </a:r>
            <a:r>
              <a:rPr lang="mi-NZ" sz="1800" b="1" dirty="0" err="1"/>
              <a:t>in</a:t>
            </a:r>
            <a:r>
              <a:rPr lang="mi-NZ" sz="1800" b="1" dirty="0"/>
              <a:t> </a:t>
            </a:r>
            <a:r>
              <a:rPr lang="mi-NZ" sz="1800" b="1" dirty="0" err="1"/>
              <a:t>decades</a:t>
            </a:r>
            <a:r>
              <a:rPr lang="mi-NZ" sz="1800" b="1" dirty="0"/>
              <a:t> </a:t>
            </a:r>
            <a:r>
              <a:rPr lang="mi-NZ" sz="1800" dirty="0"/>
              <a:t>and a </a:t>
            </a:r>
            <a:r>
              <a:rPr lang="mi-NZ" sz="1800" i="1" dirty="0" err="1"/>
              <a:t>must-read</a:t>
            </a:r>
            <a:r>
              <a:rPr lang="mi-NZ" sz="1800" dirty="0"/>
              <a:t> for </a:t>
            </a:r>
            <a:r>
              <a:rPr lang="mi-NZ" sz="1800" dirty="0" err="1"/>
              <a:t>those</a:t>
            </a:r>
            <a:r>
              <a:rPr lang="mi-NZ" sz="1800" dirty="0"/>
              <a:t> </a:t>
            </a:r>
            <a:r>
              <a:rPr lang="mi-NZ" sz="1800" dirty="0" err="1"/>
              <a:t>teaching</a:t>
            </a:r>
            <a:r>
              <a:rPr lang="mi-NZ" sz="1800" dirty="0"/>
              <a:t>  </a:t>
            </a:r>
            <a:r>
              <a:rPr lang="mi-NZ" sz="1800" dirty="0" err="1"/>
              <a:t>health</a:t>
            </a:r>
            <a:r>
              <a:rPr lang="mi-NZ" sz="1800" dirty="0"/>
              <a:t> </a:t>
            </a:r>
            <a:r>
              <a:rPr lang="mi-NZ" sz="1800" dirty="0" err="1"/>
              <a:t>practitioners</a:t>
            </a:r>
            <a:r>
              <a:rPr lang="mi-NZ" sz="1800" dirty="0"/>
              <a:t> and </a:t>
            </a:r>
            <a:r>
              <a:rPr lang="mi-NZ" sz="1800" dirty="0" err="1"/>
              <a:t>undertaking</a:t>
            </a:r>
            <a:r>
              <a:rPr lang="mi-NZ" sz="1800" dirty="0"/>
              <a:t> </a:t>
            </a:r>
            <a:r>
              <a:rPr lang="mi-NZ" sz="1800" dirty="0" err="1"/>
              <a:t>health</a:t>
            </a:r>
            <a:r>
              <a:rPr lang="mi-NZ" sz="1800" dirty="0"/>
              <a:t> </a:t>
            </a:r>
            <a:r>
              <a:rPr lang="mi-NZ" sz="1800" dirty="0" err="1"/>
              <a:t>research</a:t>
            </a:r>
            <a:r>
              <a:rPr lang="mi-NZ" sz="1800" dirty="0"/>
              <a:t>. This </a:t>
            </a:r>
            <a:r>
              <a:rPr lang="mi-NZ" sz="1800" dirty="0" err="1"/>
              <a:t>interactive</a:t>
            </a:r>
            <a:r>
              <a:rPr lang="mi-NZ" sz="1800" dirty="0"/>
              <a:t> </a:t>
            </a:r>
            <a:r>
              <a:rPr lang="mi-NZ" sz="1800" dirty="0" err="1"/>
              <a:t>briefing</a:t>
            </a:r>
            <a:r>
              <a:rPr lang="mi-NZ" sz="1800" dirty="0"/>
              <a:t> </a:t>
            </a:r>
            <a:r>
              <a:rPr lang="mi-NZ" sz="1800" dirty="0" err="1"/>
              <a:t>will</a:t>
            </a:r>
            <a:r>
              <a:rPr lang="mi-NZ" sz="1800" dirty="0"/>
              <a:t> </a:t>
            </a:r>
            <a:r>
              <a:rPr lang="mi-NZ" sz="1800" dirty="0" err="1"/>
              <a:t>overview</a:t>
            </a:r>
            <a:r>
              <a:rPr lang="mi-NZ" sz="1800" dirty="0"/>
              <a:t> </a:t>
            </a:r>
            <a:r>
              <a:rPr lang="mi-NZ" sz="1800" dirty="0" err="1"/>
              <a:t>the</a:t>
            </a:r>
            <a:r>
              <a:rPr lang="mi-NZ" sz="1800" dirty="0"/>
              <a:t> </a:t>
            </a:r>
            <a:r>
              <a:rPr lang="mi-NZ" sz="1800" dirty="0" err="1"/>
              <a:t>report</a:t>
            </a:r>
            <a:r>
              <a:rPr lang="mi-NZ" sz="1800" dirty="0"/>
              <a:t> and </a:t>
            </a:r>
            <a:r>
              <a:rPr lang="mi-NZ" sz="1800" dirty="0" err="1"/>
              <a:t>provide</a:t>
            </a:r>
            <a:r>
              <a:rPr lang="mi-NZ" sz="1800" dirty="0"/>
              <a:t> </a:t>
            </a:r>
            <a:r>
              <a:rPr lang="mi-NZ" sz="1800" dirty="0" err="1"/>
              <a:t>expert</a:t>
            </a:r>
            <a:r>
              <a:rPr lang="mi-NZ" sz="1800" dirty="0"/>
              <a:t> </a:t>
            </a:r>
            <a:r>
              <a:rPr lang="mi-NZ" sz="1800" dirty="0" err="1"/>
              <a:t>commentary</a:t>
            </a:r>
            <a:r>
              <a:rPr lang="mi-NZ" sz="1800" dirty="0"/>
              <a:t> </a:t>
            </a:r>
            <a:r>
              <a:rPr lang="mi-NZ" sz="1800" dirty="0" err="1"/>
              <a:t>via</a:t>
            </a:r>
            <a:r>
              <a:rPr lang="mi-NZ" sz="1800" dirty="0"/>
              <a:t> </a:t>
            </a:r>
            <a:r>
              <a:rPr lang="mi-NZ" sz="1800" dirty="0" err="1"/>
              <a:t>the</a:t>
            </a:r>
            <a:r>
              <a:rPr lang="mi-NZ" sz="1800" dirty="0"/>
              <a:t> Taupua Waiora </a:t>
            </a:r>
            <a:r>
              <a:rPr lang="mi-NZ" sz="1800" dirty="0" err="1"/>
              <a:t>team</a:t>
            </a:r>
            <a:r>
              <a:rPr lang="mi-NZ" sz="2000" dirty="0"/>
              <a:t>. </a:t>
            </a:r>
            <a:endParaRPr lang="mi-NZ" sz="1800" dirty="0"/>
          </a:p>
          <a:p>
            <a:pPr algn="ctr"/>
            <a:r>
              <a:rPr lang="mi-NZ" sz="1400" i="1" dirty="0"/>
              <a:t>Waitangi </a:t>
            </a:r>
            <a:r>
              <a:rPr lang="mi-NZ" sz="1400" i="1" dirty="0" err="1"/>
              <a:t>Tribunal</a:t>
            </a:r>
            <a:r>
              <a:rPr lang="mi-NZ" sz="1400" i="1" dirty="0"/>
              <a:t> - “</a:t>
            </a:r>
            <a:r>
              <a:rPr lang="en-NZ" sz="1400" i="1" dirty="0"/>
              <a:t>We recommend that the Crown acknowledge the overall failure</a:t>
            </a:r>
          </a:p>
          <a:p>
            <a:pPr algn="ctr"/>
            <a:r>
              <a:rPr lang="en-NZ" sz="1400" i="1" dirty="0"/>
              <a:t>of the legislative and policy framework of the New Zealand primary health</a:t>
            </a:r>
          </a:p>
          <a:p>
            <a:pPr algn="ctr"/>
            <a:r>
              <a:rPr lang="en-NZ" sz="1400" i="1" dirty="0"/>
              <a:t>care system to improve Māori health outcomes”</a:t>
            </a:r>
            <a:endParaRPr lang="mi-NZ" sz="600" dirty="0"/>
          </a:p>
          <a:p>
            <a:pPr algn="l"/>
            <a:r>
              <a:rPr lang="mi-NZ" sz="1800" dirty="0"/>
              <a:t>1-2pm </a:t>
            </a:r>
            <a:r>
              <a:rPr lang="mi-NZ" sz="1800" dirty="0" err="1"/>
              <a:t>Tuesday</a:t>
            </a:r>
            <a:r>
              <a:rPr lang="mi-NZ" sz="1800" dirty="0"/>
              <a:t> 16th </a:t>
            </a:r>
            <a:r>
              <a:rPr lang="mi-NZ" sz="1800" dirty="0" err="1"/>
              <a:t>July</a:t>
            </a:r>
            <a:r>
              <a:rPr lang="mi-NZ" sz="1800" dirty="0"/>
              <a:t> 2019 </a:t>
            </a:r>
          </a:p>
          <a:p>
            <a:pPr algn="l"/>
            <a:r>
              <a:rPr lang="mi-NZ" sz="1600" dirty="0" err="1"/>
              <a:t>at</a:t>
            </a:r>
            <a:r>
              <a:rPr lang="mi-NZ" sz="1600" dirty="0"/>
              <a:t> </a:t>
            </a:r>
            <a:r>
              <a:rPr lang="en-NZ" sz="1600" dirty="0"/>
              <a:t>MB317 </a:t>
            </a:r>
            <a:r>
              <a:rPr lang="mi-NZ" sz="1600" dirty="0" err="1"/>
              <a:t>at</a:t>
            </a:r>
            <a:r>
              <a:rPr lang="mi-NZ" sz="1600" dirty="0"/>
              <a:t> AUT South or  AE114 </a:t>
            </a:r>
            <a:r>
              <a:rPr lang="mi-NZ" sz="1600" dirty="0" err="1"/>
              <a:t>at</a:t>
            </a:r>
            <a:r>
              <a:rPr lang="mi-NZ" sz="1600" dirty="0"/>
              <a:t> AUT </a:t>
            </a:r>
            <a:r>
              <a:rPr lang="mi-NZ" sz="1600" dirty="0" err="1"/>
              <a:t>North</a:t>
            </a:r>
            <a:r>
              <a:rPr lang="mi-NZ" sz="1600" dirty="0"/>
              <a:t> or </a:t>
            </a:r>
            <a:r>
              <a:rPr lang="mi-NZ" sz="1600" dirty="0" err="1"/>
              <a:t>via</a:t>
            </a:r>
            <a:r>
              <a:rPr lang="mi-NZ" sz="1600" dirty="0"/>
              <a:t> </a:t>
            </a:r>
            <a:r>
              <a:rPr lang="en-NZ" sz="1600" u="sng" dirty="0">
                <a:hlinkClick r:id="rId2">
                  <a:extLst>
                    <a:ext uri="{A12FA001-AC4F-418D-AE19-62706E023703}">
                      <ahyp:hlinkClr xmlns:ahyp="http://schemas.microsoft.com/office/drawing/2018/hyperlinkcolor" val="tx"/>
                    </a:ext>
                  </a:extLst>
                </a:hlinkClick>
              </a:rPr>
              <a:t>https://aut.zoom.us/j/3584221357</a:t>
            </a:r>
            <a:endParaRPr lang="mi-NZ" dirty="0"/>
          </a:p>
          <a:p>
            <a:endParaRPr lang="mi-NZ" dirty="0"/>
          </a:p>
          <a:p>
            <a:endParaRPr lang="mi-NZ" dirty="0"/>
          </a:p>
          <a:p>
            <a:endParaRPr lang="mi-NZ" dirty="0"/>
          </a:p>
          <a:p>
            <a:endParaRPr lang="mi-NZ" dirty="0"/>
          </a:p>
          <a:p>
            <a:endParaRPr lang="mi-NZ" dirty="0"/>
          </a:p>
          <a:p>
            <a:endParaRPr lang="mi-NZ" dirty="0"/>
          </a:p>
          <a:p>
            <a:endParaRPr lang="mi-NZ" dirty="0"/>
          </a:p>
          <a:p>
            <a:endParaRPr lang="mi-NZ" dirty="0"/>
          </a:p>
          <a:p>
            <a:endParaRPr lang="en-NZ" dirty="0"/>
          </a:p>
        </p:txBody>
      </p:sp>
      <p:sp>
        <p:nvSpPr>
          <p:cNvPr id="7" name="TextBox 6"/>
          <p:cNvSpPr txBox="1"/>
          <p:nvPr/>
        </p:nvSpPr>
        <p:spPr>
          <a:xfrm rot="10800000" flipV="1">
            <a:off x="6637467" y="5873447"/>
            <a:ext cx="5554531" cy="646331"/>
          </a:xfrm>
          <a:prstGeom prst="rect">
            <a:avLst/>
          </a:prstGeom>
          <a:solidFill>
            <a:srgbClr val="00615E"/>
          </a:solidFill>
        </p:spPr>
        <p:txBody>
          <a:bodyPr wrap="square" rtlCol="0">
            <a:spAutoFit/>
          </a:bodyPr>
          <a:lstStyle/>
          <a:p>
            <a:endParaRPr lang="mi-NZ" dirty="0">
              <a:solidFill>
                <a:schemeClr val="bg1"/>
              </a:solidFill>
            </a:endParaRPr>
          </a:p>
          <a:p>
            <a:r>
              <a:rPr lang="mi-NZ" dirty="0">
                <a:solidFill>
                  <a:schemeClr val="bg1"/>
                </a:solidFill>
              </a:rPr>
              <a:t>For more </a:t>
            </a:r>
            <a:r>
              <a:rPr lang="mi-NZ" dirty="0" err="1">
                <a:solidFill>
                  <a:schemeClr val="bg1"/>
                </a:solidFill>
              </a:rPr>
              <a:t>information</a:t>
            </a:r>
            <a:r>
              <a:rPr lang="mi-NZ" dirty="0">
                <a:solidFill>
                  <a:schemeClr val="bg1"/>
                </a:solidFill>
              </a:rPr>
              <a:t> </a:t>
            </a:r>
            <a:r>
              <a:rPr lang="mi-NZ" dirty="0" err="1">
                <a:solidFill>
                  <a:schemeClr val="bg1"/>
                </a:solidFill>
              </a:rPr>
              <a:t>contact</a:t>
            </a:r>
            <a:r>
              <a:rPr lang="mi-NZ" dirty="0">
                <a:solidFill>
                  <a:schemeClr val="bg1"/>
                </a:solidFill>
              </a:rPr>
              <a:t>  heather.came@aut.ac.nz</a:t>
            </a:r>
          </a:p>
        </p:txBody>
      </p:sp>
    </p:spTree>
    <p:extLst>
      <p:ext uri="{BB962C8B-B14F-4D97-AF65-F5344CB8AC3E}">
        <p14:creationId xmlns:p14="http://schemas.microsoft.com/office/powerpoint/2010/main" val="208787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60500" y="365126"/>
            <a:ext cx="9452665" cy="1105866"/>
          </a:xfrm>
        </p:spPr>
        <p:txBody>
          <a:bodyPr/>
          <a:lstStyle/>
          <a:p>
            <a:r>
              <a:rPr lang="mi-NZ" dirty="0"/>
              <a:t>The presenters</a:t>
            </a:r>
            <a:endParaRPr lang="en-NZ" dirty="0"/>
          </a:p>
        </p:txBody>
      </p:sp>
      <p:sp>
        <p:nvSpPr>
          <p:cNvPr id="5" name="Text Placeholder 4"/>
          <p:cNvSpPr>
            <a:spLocks noGrp="1"/>
          </p:cNvSpPr>
          <p:nvPr>
            <p:ph type="body" sz="quarter" idx="13"/>
          </p:nvPr>
        </p:nvSpPr>
        <p:spPr>
          <a:xfrm>
            <a:off x="650841" y="1556449"/>
            <a:ext cx="2732444" cy="5221357"/>
          </a:xfrm>
        </p:spPr>
        <p:txBody>
          <a:bodyPr>
            <a:normAutofit/>
          </a:bodyPr>
          <a:lstStyle/>
          <a:p>
            <a:pPr marL="0" indent="0">
              <a:buNone/>
            </a:pPr>
            <a:r>
              <a:rPr lang="en-NZ" sz="2000" b="1" dirty="0"/>
              <a:t>Assoc Prof Jacquie Kidd</a:t>
            </a:r>
          </a:p>
          <a:p>
            <a:pPr marL="0" indent="0">
              <a:lnSpc>
                <a:spcPct val="100000"/>
              </a:lnSpc>
              <a:buNone/>
            </a:pPr>
            <a:r>
              <a:rPr lang="en-AU" sz="1400" dirty="0">
                <a:latin typeface="+mj-lt"/>
              </a:rPr>
              <a:t>(</a:t>
            </a:r>
            <a:r>
              <a:rPr lang="en-AU" sz="1400" dirty="0" err="1">
                <a:latin typeface="+mj-lt"/>
              </a:rPr>
              <a:t>Ngāpuhi</a:t>
            </a:r>
            <a:r>
              <a:rPr lang="en-AU" sz="1400" dirty="0">
                <a:latin typeface="+mj-lt"/>
              </a:rPr>
              <a:t>) has a mental health nursing background who joined Taupua Waiora in January this year.</a:t>
            </a:r>
          </a:p>
          <a:p>
            <a:pPr marL="0" indent="0">
              <a:lnSpc>
                <a:spcPct val="100000"/>
              </a:lnSpc>
              <a:buNone/>
            </a:pPr>
            <a:r>
              <a:rPr lang="en-AU" sz="1400" dirty="0">
                <a:latin typeface="+mj-lt"/>
              </a:rPr>
              <a:t>Jacquie has been collaborating with Māori communities for over 10 years to highlight the gaps in health service provision and build equitable responses to Māori needs and aspirations, especially in relation to cancer. </a:t>
            </a:r>
          </a:p>
          <a:p>
            <a:pPr marL="0" indent="0">
              <a:lnSpc>
                <a:spcPct val="100000"/>
              </a:lnSpc>
              <a:buNone/>
            </a:pPr>
            <a:r>
              <a:rPr lang="en-AU" sz="1400" dirty="0">
                <a:latin typeface="+mj-lt"/>
              </a:rPr>
              <a:t>Her work takes a dual focus of improving the cultural health literacy of organisations while also building on the strengths of whānau, hapū and iwi to improve outcomes.  </a:t>
            </a:r>
          </a:p>
          <a:p>
            <a:pPr marL="0" indent="0">
              <a:buNone/>
            </a:pPr>
            <a:endParaRPr lang="en-AU" sz="1400" dirty="0">
              <a:latin typeface="+mj-lt"/>
            </a:endParaRPr>
          </a:p>
          <a:p>
            <a:pPr marL="0" indent="0">
              <a:buNone/>
            </a:pPr>
            <a:endParaRPr lang="en-NZ" dirty="0"/>
          </a:p>
        </p:txBody>
      </p:sp>
      <p:sp>
        <p:nvSpPr>
          <p:cNvPr id="6" name="TextBox 5"/>
          <p:cNvSpPr txBox="1"/>
          <p:nvPr/>
        </p:nvSpPr>
        <p:spPr>
          <a:xfrm>
            <a:off x="3372525" y="1470991"/>
            <a:ext cx="2511910" cy="4247317"/>
          </a:xfrm>
          <a:prstGeom prst="rect">
            <a:avLst/>
          </a:prstGeom>
          <a:noFill/>
        </p:spPr>
        <p:txBody>
          <a:bodyPr wrap="square" rtlCol="0">
            <a:spAutoFit/>
          </a:bodyPr>
          <a:lstStyle/>
          <a:p>
            <a:r>
              <a:rPr lang="en-NZ" sz="2000" b="1" dirty="0">
                <a:latin typeface="Calibri" panose="020F0502020204030204" pitchFamily="34" charset="0"/>
                <a:cs typeface="Calibri" panose="020F0502020204030204" pitchFamily="34" charset="0"/>
              </a:rPr>
              <a:t>Dr Isaac Warbrick</a:t>
            </a:r>
            <a:r>
              <a:rPr lang="en-US" sz="1200" dirty="0">
                <a:latin typeface="Calibri" panose="020F0502020204030204" pitchFamily="34" charset="0"/>
                <a:cs typeface="Calibri" panose="020F0502020204030204" pitchFamily="34" charset="0"/>
              </a:rPr>
              <a:t>.</a:t>
            </a:r>
          </a:p>
          <a:p>
            <a:endParaRPr lang="en-US" sz="1200" dirty="0">
              <a:latin typeface="Calibri" panose="020F0502020204030204" pitchFamily="34" charset="0"/>
              <a:cs typeface="Calibri" panose="020F0502020204030204" pitchFamily="34" charset="0"/>
            </a:endParaRPr>
          </a:p>
          <a:p>
            <a:r>
              <a:rPr lang="en-NZ" sz="1400" dirty="0"/>
              <a:t>(</a:t>
            </a:r>
            <a:r>
              <a:rPr lang="en-NZ" sz="1400" dirty="0" err="1"/>
              <a:t>Ngāti</a:t>
            </a:r>
            <a:r>
              <a:rPr lang="en-NZ" sz="1400" dirty="0"/>
              <a:t> Te Ata, Te </a:t>
            </a:r>
            <a:r>
              <a:rPr lang="en-NZ" sz="1400" dirty="0" err="1"/>
              <a:t>Arawa</a:t>
            </a:r>
            <a:r>
              <a:rPr lang="en-NZ" sz="1400" dirty="0"/>
              <a:t>, Ngā </a:t>
            </a:r>
            <a:r>
              <a:rPr lang="en-NZ" sz="1400" dirty="0" err="1"/>
              <a:t>Puhi</a:t>
            </a:r>
            <a:r>
              <a:rPr lang="en-NZ" sz="1400" dirty="0"/>
              <a:t>) is an exercise physiologist, and Director of Taupua Waiora.  Much of his research is conducted at the interface between biomedical, lab-based, and indigenous approaches to research. Isaac is currently leading projects and collaborating with researchers in a variety of fields including exercise physiology, Māori health, epigenetics, men’s health, racism and health, and the use of traditional knowledge, such as the maramataka, on Māori health. </a:t>
            </a:r>
            <a:endParaRPr lang="en-NZ" sz="1050" dirty="0">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7F28C3D5-72F8-4C53-B6A3-E9A2DDF475C9}"/>
              </a:ext>
            </a:extLst>
          </p:cNvPr>
          <p:cNvSpPr txBox="1"/>
          <p:nvPr/>
        </p:nvSpPr>
        <p:spPr>
          <a:xfrm>
            <a:off x="6029662" y="1470991"/>
            <a:ext cx="2511910" cy="5086008"/>
          </a:xfrm>
          <a:prstGeom prst="rect">
            <a:avLst/>
          </a:prstGeom>
          <a:noFill/>
        </p:spPr>
        <p:txBody>
          <a:bodyPr wrap="square" rtlCol="0">
            <a:spAutoFit/>
          </a:bodyPr>
          <a:lstStyle/>
          <a:p>
            <a:r>
              <a:rPr lang="en-NZ" b="1" dirty="0">
                <a:latin typeface="Calibri" panose="020F0502020204030204" pitchFamily="34" charset="0"/>
                <a:cs typeface="Calibri" panose="020F0502020204030204" pitchFamily="34" charset="0"/>
              </a:rPr>
              <a:t>Dr </a:t>
            </a:r>
            <a:r>
              <a:rPr lang="en-NZ" sz="2000" b="1" dirty="0">
                <a:latin typeface="Calibri" panose="020F0502020204030204" pitchFamily="34" charset="0"/>
                <a:cs typeface="Calibri" panose="020F0502020204030204" pitchFamily="34" charset="0"/>
              </a:rPr>
              <a:t>Alayne</a:t>
            </a:r>
            <a:r>
              <a:rPr lang="en-NZ" b="1" dirty="0">
                <a:latin typeface="Calibri" panose="020F0502020204030204" pitchFamily="34" charset="0"/>
                <a:cs typeface="Calibri" panose="020F0502020204030204" pitchFamily="34" charset="0"/>
              </a:rPr>
              <a:t> Hall</a:t>
            </a:r>
          </a:p>
          <a:p>
            <a:endParaRPr lang="en-NZ" sz="1050" b="1" dirty="0">
              <a:latin typeface="Calibri" panose="020F0502020204030204" pitchFamily="34" charset="0"/>
              <a:cs typeface="Calibri" panose="020F0502020204030204" pitchFamily="34" charset="0"/>
            </a:endParaRPr>
          </a:p>
          <a:p>
            <a:r>
              <a:rPr lang="en-NZ" sz="1400" dirty="0"/>
              <a:t>(</a:t>
            </a:r>
            <a:r>
              <a:rPr lang="en-NZ" sz="1400" dirty="0" err="1"/>
              <a:t>Ngāti</a:t>
            </a:r>
            <a:r>
              <a:rPr lang="en-NZ" sz="1400" dirty="0"/>
              <a:t> </a:t>
            </a:r>
            <a:r>
              <a:rPr lang="en-NZ" sz="1400" dirty="0" err="1"/>
              <a:t>Whatua</a:t>
            </a:r>
            <a:r>
              <a:rPr lang="en-NZ" sz="1400" dirty="0"/>
              <a:t>, Te </a:t>
            </a:r>
            <a:r>
              <a:rPr lang="en-NZ" sz="1400" dirty="0" err="1"/>
              <a:t>Rarawa</a:t>
            </a:r>
            <a:r>
              <a:rPr lang="en-NZ" sz="1400" dirty="0"/>
              <a:t>, Tainui) Alayne is a post-doctoral researcher with Taupua </a:t>
            </a:r>
            <a:r>
              <a:rPr lang="en-NZ" sz="1400"/>
              <a:t>Waiora with </a:t>
            </a:r>
            <a:r>
              <a:rPr lang="en-NZ" sz="1400" dirty="0"/>
              <a:t>a background in Child and Māori Mental Health. She is a registered psychotherapist and a founding member of Waka Oranga – National Collective of Māori Psychotherapy Practitioners (NCMPP). Alayne is a member of the Health Quality Safety Commissions Child Youth Mortality Review Committee and Nga Pou </a:t>
            </a:r>
            <a:r>
              <a:rPr lang="en-NZ" sz="1400" dirty="0" err="1"/>
              <a:t>Arawhenua</a:t>
            </a:r>
            <a:r>
              <a:rPr lang="en-NZ" sz="1400" dirty="0"/>
              <a:t>. </a:t>
            </a:r>
            <a:r>
              <a:rPr lang="en-NZ" sz="1400" dirty="0" err="1"/>
              <a:t>Alayne’s</a:t>
            </a:r>
            <a:r>
              <a:rPr lang="en-NZ" sz="1400" dirty="0"/>
              <a:t> interest in research is to develop evidence based Māori and Indigenous interventions to reduce violence and issues related to historical, intergenerational and complex trauma. </a:t>
            </a:r>
            <a:endParaRPr lang="en-NZ" sz="1400" b="1"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900444BE-0F86-49B3-BA96-FF89795CFE60}"/>
              </a:ext>
            </a:extLst>
          </p:cNvPr>
          <p:cNvSpPr txBox="1"/>
          <p:nvPr/>
        </p:nvSpPr>
        <p:spPr>
          <a:xfrm>
            <a:off x="8541571" y="1470990"/>
            <a:ext cx="2657139" cy="4401205"/>
          </a:xfrm>
          <a:prstGeom prst="rect">
            <a:avLst/>
          </a:prstGeom>
          <a:noFill/>
        </p:spPr>
        <p:txBody>
          <a:bodyPr wrap="square" rtlCol="0">
            <a:spAutoFit/>
          </a:bodyPr>
          <a:lstStyle/>
          <a:p>
            <a:r>
              <a:rPr lang="en-NZ" b="1" dirty="0"/>
              <a:t>Dr Heather Came-Friar</a:t>
            </a:r>
          </a:p>
          <a:p>
            <a:endParaRPr lang="en-NZ" sz="500" b="1" dirty="0"/>
          </a:p>
          <a:p>
            <a:r>
              <a:rPr lang="en-NZ" dirty="0"/>
              <a:t>(</a:t>
            </a:r>
            <a:r>
              <a:rPr lang="en-NZ" sz="1400" dirty="0"/>
              <a:t>Tangata Tiriti) Heather has worked for 25 years in health promotion, public health and/or Māori health and has a long involvement in social justice activism in Aotearoa New Zealand. She currently embraces life as an activist scholar. Her research interests include institutional racism, anti-racism, critical policy analysis and the application of te Tiriti o Waitangi.</a:t>
            </a:r>
          </a:p>
          <a:p>
            <a:r>
              <a:rPr lang="en-NZ" sz="1400" dirty="0"/>
              <a:t>Heather is a founding member and co-chair of STIR: Stop Institutional Racism, a fellow of the Health Promotion Forum, and an active member of Tāmaki Tiriti Workers.</a:t>
            </a:r>
            <a:endParaRPr lang="en-NZ" sz="1400" b="1" dirty="0"/>
          </a:p>
        </p:txBody>
      </p:sp>
      <p:pic>
        <p:nvPicPr>
          <p:cNvPr id="7" name="Picture 6">
            <a:extLst>
              <a:ext uri="{FF2B5EF4-FFF2-40B4-BE49-F238E27FC236}">
                <a16:creationId xmlns:a16="http://schemas.microsoft.com/office/drawing/2014/main" id="{939139E5-DE6A-4F87-B41B-54C9AE38C857}"/>
              </a:ext>
            </a:extLst>
          </p:cNvPr>
          <p:cNvPicPr>
            <a:picLocks noChangeAspect="1"/>
          </p:cNvPicPr>
          <p:nvPr/>
        </p:nvPicPr>
        <p:blipFill>
          <a:blip r:embed="rId2"/>
          <a:stretch>
            <a:fillRect/>
          </a:stretch>
        </p:blipFill>
        <p:spPr>
          <a:xfrm>
            <a:off x="5077162" y="121062"/>
            <a:ext cx="1264471" cy="1264471"/>
          </a:xfrm>
          <a:prstGeom prst="rect">
            <a:avLst/>
          </a:prstGeom>
        </p:spPr>
      </p:pic>
      <p:pic>
        <p:nvPicPr>
          <p:cNvPr id="8" name="Picture 7">
            <a:extLst>
              <a:ext uri="{FF2B5EF4-FFF2-40B4-BE49-F238E27FC236}">
                <a16:creationId xmlns:a16="http://schemas.microsoft.com/office/drawing/2014/main" id="{7811B6A1-ED8A-4B57-AE31-F784B52E1905}"/>
              </a:ext>
            </a:extLst>
          </p:cNvPr>
          <p:cNvPicPr>
            <a:picLocks noChangeAspect="1"/>
          </p:cNvPicPr>
          <p:nvPr/>
        </p:nvPicPr>
        <p:blipFill>
          <a:blip r:embed="rId3"/>
          <a:stretch>
            <a:fillRect/>
          </a:stretch>
        </p:blipFill>
        <p:spPr>
          <a:xfrm>
            <a:off x="6569104" y="0"/>
            <a:ext cx="923689" cy="1385533"/>
          </a:xfrm>
          <a:prstGeom prst="rect">
            <a:avLst/>
          </a:prstGeom>
        </p:spPr>
      </p:pic>
      <p:pic>
        <p:nvPicPr>
          <p:cNvPr id="9" name="Picture 8">
            <a:extLst>
              <a:ext uri="{FF2B5EF4-FFF2-40B4-BE49-F238E27FC236}">
                <a16:creationId xmlns:a16="http://schemas.microsoft.com/office/drawing/2014/main" id="{DF37DB83-24EB-409A-AC74-6A6B7AA11F39}"/>
              </a:ext>
            </a:extLst>
          </p:cNvPr>
          <p:cNvPicPr>
            <a:picLocks noChangeAspect="1"/>
          </p:cNvPicPr>
          <p:nvPr/>
        </p:nvPicPr>
        <p:blipFill>
          <a:blip r:embed="rId4"/>
          <a:stretch>
            <a:fillRect/>
          </a:stretch>
        </p:blipFill>
        <p:spPr>
          <a:xfrm>
            <a:off x="7714886" y="0"/>
            <a:ext cx="982672" cy="1467457"/>
          </a:xfrm>
          <a:prstGeom prst="rect">
            <a:avLst/>
          </a:prstGeom>
        </p:spPr>
      </p:pic>
      <p:pic>
        <p:nvPicPr>
          <p:cNvPr id="12" name="Picture 11" descr="A person looking at the camera&#10;&#10;Description automatically generated">
            <a:extLst>
              <a:ext uri="{FF2B5EF4-FFF2-40B4-BE49-F238E27FC236}">
                <a16:creationId xmlns:a16="http://schemas.microsoft.com/office/drawing/2014/main" id="{2770B679-7CB8-42E9-A7BF-28F78BFED4F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896580" y="0"/>
            <a:ext cx="1059829" cy="1467456"/>
          </a:xfrm>
          <a:prstGeom prst="rect">
            <a:avLst/>
          </a:prstGeom>
        </p:spPr>
      </p:pic>
    </p:spTree>
    <p:extLst>
      <p:ext uri="{BB962C8B-B14F-4D97-AF65-F5344CB8AC3E}">
        <p14:creationId xmlns:p14="http://schemas.microsoft.com/office/powerpoint/2010/main" val="27543761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Helia Core Medium"/>
        <a:ea typeface=""/>
        <a:cs typeface=""/>
      </a:majorFont>
      <a:minorFont>
        <a:latin typeface="Helia Core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DC9A5102B5B754D8551214860F4B512" ma:contentTypeVersion="1" ma:contentTypeDescription="Create a new document." ma:contentTypeScope="" ma:versionID="4d5bcd3236515693560183c71834b9ea">
  <xsd:schema xmlns:xsd="http://www.w3.org/2001/XMLSchema" xmlns:xs="http://www.w3.org/2001/XMLSchema" xmlns:p="http://schemas.microsoft.com/office/2006/metadata/properties" xmlns:ns1="http://schemas.microsoft.com/sharepoint/v3" targetNamespace="http://schemas.microsoft.com/office/2006/metadata/properties" ma:root="true" ma:fieldsID="6687c2d9dede78e24b8f92e044f97f8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F43D667-BFF7-48D5-881B-625C5EE2328E}">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schemas.microsoft.com/sharepoint/v3"/>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FED8E285-AA72-4D4E-959B-40B95FEC60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FE805CA-B034-4511-AEEA-110C91592A9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433</Words>
  <Application>Microsoft Office PowerPoint</Application>
  <PresentationFormat>Widescreen</PresentationFormat>
  <Paragraphs>31</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Aldhabi</vt:lpstr>
      <vt:lpstr>Arial</vt:lpstr>
      <vt:lpstr>Calibri</vt:lpstr>
      <vt:lpstr>Helia Core Book</vt:lpstr>
      <vt:lpstr>Helia Core Medium</vt:lpstr>
      <vt:lpstr>Office Theme</vt:lpstr>
      <vt:lpstr>Briefing on:  Waitangi Tribunal  health kaupapa report –  WAI 2575 (stage one)</vt:lpstr>
      <vt:lpstr>The presenters</vt:lpstr>
    </vt:vector>
  </TitlesOfParts>
  <Company>AUT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dc:title>
  <dc:creator>Remko de Jong</dc:creator>
  <cp:lastModifiedBy>Heather Came</cp:lastModifiedBy>
  <cp:revision>111</cp:revision>
  <dcterms:created xsi:type="dcterms:W3CDTF">2015-01-26T22:08:43Z</dcterms:created>
  <dcterms:modified xsi:type="dcterms:W3CDTF">2019-07-05T02:38:18Z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0x0101004DC9A5102B5B754D8551214860F4B512</vt:lpwstr>
  </property>
</Properties>
</file>